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41"/>
  </p:notesMasterIdLst>
  <p:sldIdLst>
    <p:sldId id="256" r:id="rId3"/>
    <p:sldId id="421" r:id="rId4"/>
    <p:sldId id="381" r:id="rId5"/>
    <p:sldId id="422" r:id="rId6"/>
    <p:sldId id="436" r:id="rId7"/>
    <p:sldId id="439" r:id="rId8"/>
    <p:sldId id="429" r:id="rId9"/>
    <p:sldId id="281" r:id="rId10"/>
    <p:sldId id="443" r:id="rId11"/>
    <p:sldId id="433" r:id="rId12"/>
    <p:sldId id="409" r:id="rId13"/>
    <p:sldId id="428" r:id="rId14"/>
    <p:sldId id="423" r:id="rId15"/>
    <p:sldId id="290" r:id="rId16"/>
    <p:sldId id="292" r:id="rId17"/>
    <p:sldId id="441" r:id="rId18"/>
    <p:sldId id="447" r:id="rId19"/>
    <p:sldId id="397" r:id="rId20"/>
    <p:sldId id="445" r:id="rId21"/>
    <p:sldId id="446" r:id="rId22"/>
    <p:sldId id="285" r:id="rId23"/>
    <p:sldId id="299" r:id="rId24"/>
    <p:sldId id="300" r:id="rId25"/>
    <p:sldId id="301" r:id="rId26"/>
    <p:sldId id="412" r:id="rId27"/>
    <p:sldId id="305" r:id="rId28"/>
    <p:sldId id="304" r:id="rId29"/>
    <p:sldId id="309" r:id="rId30"/>
    <p:sldId id="448" r:id="rId31"/>
    <p:sldId id="311" r:id="rId32"/>
    <p:sldId id="314" r:id="rId33"/>
    <p:sldId id="434" r:id="rId34"/>
    <p:sldId id="317" r:id="rId35"/>
    <p:sldId id="449" r:id="rId36"/>
    <p:sldId id="450" r:id="rId37"/>
    <p:sldId id="451" r:id="rId38"/>
    <p:sldId id="442" r:id="rId39"/>
    <p:sldId id="273" r:id="rId40"/>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48" autoAdjust="0"/>
  </p:normalViewPr>
  <p:slideViewPr>
    <p:cSldViewPr>
      <p:cViewPr>
        <p:scale>
          <a:sx n="90" d="100"/>
          <a:sy n="90" d="100"/>
        </p:scale>
        <p:origin x="-1234" y="-29"/>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6BE6D-DF43-4223-A0FD-3D205B284A63}" type="datetimeFigureOut">
              <a:rPr lang="sr-Latn-CS" smtClean="0"/>
              <a:pPr/>
              <a:t>4.9.2013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CD976-BDAB-433A-A271-F47C50F8C677}" type="slidenum">
              <a:rPr lang="hr-HR" smtClean="0"/>
              <a:pPr/>
              <a:t>‹#›</a:t>
            </a:fld>
            <a:endParaRPr lang="hr-HR"/>
          </a:p>
        </p:txBody>
      </p:sp>
    </p:spTree>
    <p:extLst>
      <p:ext uri="{BB962C8B-B14F-4D97-AF65-F5344CB8AC3E}">
        <p14:creationId xmlns:p14="http://schemas.microsoft.com/office/powerpoint/2010/main" val="36678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ncofertility.northwestern.edu/cos-safety"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ref2"/><Relationship Id="rId4" Type="http://schemas.openxmlformats.org/officeDocument/2006/relationships/hyperlink" Target="#ref1"/></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Zahvaljujući</a:t>
            </a:r>
            <a:r>
              <a:rPr lang="hr-HR" baseline="0" dirty="0" smtClean="0"/>
              <a:t> novim protokolima liječenja oboljelih od zloćudnih bolesti, značajno je dulje </a:t>
            </a:r>
            <a:r>
              <a:rPr lang="hr-HR" baseline="0" dirty="0" err="1" smtClean="0"/>
              <a:t>preživljenje</a:t>
            </a:r>
            <a:r>
              <a:rPr lang="hr-HR" baseline="0" dirty="0" smtClean="0"/>
              <a:t>, pa se sve više pozornosti posvećuje različitim aspektima kvalitete života djece, mladih žena i muškaraca. Kao što znamo neplodnost je jedna od nuspojava primjene </a:t>
            </a:r>
            <a:r>
              <a:rPr lang="hr-HR" baseline="0" dirty="0" err="1" smtClean="0"/>
              <a:t>citotoksičnog</a:t>
            </a:r>
            <a:r>
              <a:rPr lang="hr-HR" baseline="0" dirty="0" smtClean="0"/>
              <a:t> i radijacijskog liječenja. Stoga ne čudi da se razvija poseban dio medicine pod nazivom </a:t>
            </a:r>
            <a:r>
              <a:rPr lang="hr-HR" baseline="0" dirty="0" err="1" smtClean="0"/>
              <a:t>onkofertilitet</a:t>
            </a:r>
            <a:r>
              <a:rPr lang="hr-HR" baseline="0" dirty="0" smtClean="0"/>
              <a:t> koji se bavi problemima očuvanja plodnosti u onkoloških bolesnika razvojem i primjenom novih sigurnih i učinkovitih metoda očuvanja plodnosti. </a:t>
            </a:r>
            <a:endParaRPr lang="hr-HR" dirty="0"/>
          </a:p>
        </p:txBody>
      </p:sp>
      <p:sp>
        <p:nvSpPr>
          <p:cNvPr id="4" name="Slide Number Placeholder 3"/>
          <p:cNvSpPr>
            <a:spLocks noGrp="1"/>
          </p:cNvSpPr>
          <p:nvPr>
            <p:ph type="sldNum" sz="quarter" idx="10"/>
          </p:nvPr>
        </p:nvSpPr>
        <p:spPr/>
        <p:txBody>
          <a:bodyPr/>
          <a:lstStyle/>
          <a:p>
            <a:fld id="{683CD976-BDAB-433A-A271-F47C50F8C677}" type="slidenum">
              <a:rPr lang="hr-HR" smtClean="0"/>
              <a:pPr/>
              <a:t>1</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hr-HR"/>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a:t>
            </a:r>
            <a:r>
              <a:rPr lang="en-GB" dirty="0" err="1">
                <a:latin typeface="Arial" charset="0"/>
                <a:ea typeface="msgothic" charset="0"/>
                <a:cs typeface="msgothic" charset="0"/>
              </a:rPr>
              <a:t>Oncofertility</a:t>
            </a:r>
            <a:r>
              <a:rPr lang="en-GB" dirty="0">
                <a:latin typeface="Arial" charset="0"/>
                <a:ea typeface="msgothic" charset="0"/>
                <a:cs typeface="msgothic" charset="0"/>
              </a:rPr>
              <a:t> Consortium takes a multidisciplinary approach to preserving the fertility of cancer patients.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hr-HR"/>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a:t>
            </a:r>
            <a:r>
              <a:rPr lang="en-GB" dirty="0" err="1">
                <a:latin typeface="Arial" charset="0"/>
                <a:ea typeface="msgothic" charset="0"/>
                <a:cs typeface="msgothic" charset="0"/>
              </a:rPr>
              <a:t>Oncofertility</a:t>
            </a:r>
            <a:r>
              <a:rPr lang="en-GB" dirty="0">
                <a:latin typeface="Arial" charset="0"/>
                <a:ea typeface="msgothic" charset="0"/>
                <a:cs typeface="msgothic" charset="0"/>
              </a:rPr>
              <a:t> Consortium takes a multidisciplinary approach to preserving the fertility of cancer patients.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Women with POF are at a greater risk of a range of health issues, including osteoporosis, estrogen deficiency (hot flushes, vaginal dryness, etc.) and heart diseases. </a:t>
            </a:r>
            <a:endParaRPr lang="hr-HR" dirty="0" smtClean="0"/>
          </a:p>
          <a:p>
            <a:r>
              <a:rPr lang="en-US" dirty="0" smtClean="0"/>
              <a:t>These POF-related issues can usually be managed well with hormonal replacement. However, in an infertility context, POF poses a challenge, as the loss of ovarian function means that the probability of pregnancy in women with POF is greatly reduced.</a:t>
            </a:r>
            <a:endParaRPr lang="hr-HR" dirty="0" smtClean="0"/>
          </a:p>
          <a:p>
            <a:endParaRPr lang="hr-HR" dirty="0"/>
          </a:p>
        </p:txBody>
      </p:sp>
      <p:sp>
        <p:nvSpPr>
          <p:cNvPr id="4" name="Slide Number Placeholder 3"/>
          <p:cNvSpPr>
            <a:spLocks noGrp="1"/>
          </p:cNvSpPr>
          <p:nvPr>
            <p:ph type="sldNum" sz="quarter" idx="10"/>
          </p:nvPr>
        </p:nvSpPr>
        <p:spPr/>
        <p:txBody>
          <a:bodyPr/>
          <a:lstStyle/>
          <a:p>
            <a:fld id="{FBADB726-B46F-43B5-918D-6615D5A218E6}" type="slidenum">
              <a:rPr lang="hr-HR" smtClean="0"/>
              <a:pPr/>
              <a:t>19</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hr-HR"/>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Vicious </a:t>
            </a:r>
            <a:r>
              <a:rPr lang="en-GB" dirty="0" err="1">
                <a:latin typeface="Arial" charset="0"/>
                <a:ea typeface="msgothic" charset="0"/>
                <a:cs typeface="msgothic" charset="0"/>
              </a:rPr>
              <a:t>pathophysiologic</a:t>
            </a:r>
            <a:r>
              <a:rPr lang="en-GB" dirty="0">
                <a:latin typeface="Arial" charset="0"/>
                <a:ea typeface="msgothic" charset="0"/>
                <a:cs typeface="msgothic" charset="0"/>
              </a:rPr>
              <a:t> cycle and the protective effect of </a:t>
            </a:r>
            <a:r>
              <a:rPr lang="en-GB" dirty="0" err="1">
                <a:latin typeface="Arial" charset="0"/>
                <a:ea typeface="msgothic" charset="0"/>
                <a:cs typeface="msgothic" charset="0"/>
              </a:rPr>
              <a:t>GnRH</a:t>
            </a:r>
            <a:r>
              <a:rPr lang="en-GB" dirty="0">
                <a:latin typeface="Arial" charset="0"/>
                <a:ea typeface="msgothic" charset="0"/>
                <a:cs typeface="msgothic" charset="0"/>
              </a:rPr>
              <a:t>-a or OCs against chemotherapy-associated </a:t>
            </a:r>
            <a:r>
              <a:rPr lang="en-GB" dirty="0" err="1">
                <a:latin typeface="Arial" charset="0"/>
                <a:ea typeface="msgothic" charset="0"/>
                <a:cs typeface="msgothic" charset="0"/>
              </a:rPr>
              <a:t>gonadotoxicity</a:t>
            </a:r>
            <a:r>
              <a:rPr lang="en-GB" dirty="0">
                <a:latin typeface="Arial" charset="0"/>
                <a:ea typeface="msgothic" charset="0"/>
                <a:cs typeface="msgothic" charset="0"/>
              </a:rPr>
              <a:t>. The </a:t>
            </a:r>
            <a:r>
              <a:rPr lang="en-GB" dirty="0" err="1">
                <a:latin typeface="Arial" charset="0"/>
                <a:ea typeface="msgothic" charset="0"/>
                <a:cs typeface="msgothic" charset="0"/>
              </a:rPr>
              <a:t>gonadotoxic</a:t>
            </a:r>
            <a:r>
              <a:rPr lang="en-GB" dirty="0">
                <a:latin typeface="Arial" charset="0"/>
                <a:ea typeface="msgothic" charset="0"/>
                <a:cs typeface="msgothic" charset="0"/>
              </a:rPr>
              <a:t> chemotherapy destroys follicles causing a decrease in </a:t>
            </a:r>
            <a:r>
              <a:rPr lang="en-GB" dirty="0" err="1">
                <a:latin typeface="Arial" charset="0"/>
                <a:ea typeface="msgothic" charset="0"/>
                <a:cs typeface="msgothic" charset="0"/>
              </a:rPr>
              <a:t>estrogen</a:t>
            </a:r>
            <a:r>
              <a:rPr lang="en-GB" dirty="0">
                <a:latin typeface="Arial" charset="0"/>
                <a:ea typeface="msgothic" charset="0"/>
                <a:cs typeface="msgothic" charset="0"/>
              </a:rPr>
              <a:t> and </a:t>
            </a:r>
            <a:r>
              <a:rPr lang="en-GB" dirty="0" err="1">
                <a:latin typeface="Arial" charset="0"/>
                <a:ea typeface="msgothic" charset="0"/>
                <a:cs typeface="msgothic" charset="0"/>
              </a:rPr>
              <a:t>inhibin</a:t>
            </a:r>
            <a:r>
              <a:rPr lang="en-GB" dirty="0">
                <a:latin typeface="Arial" charset="0"/>
                <a:ea typeface="msgothic" charset="0"/>
                <a:cs typeface="msgothic" charset="0"/>
              </a:rPr>
              <a:t> secretion, bringing about an increase in FSH concentration due to the negative feedback. The increased FSH causes an enhanced recruitment of follicles which are further destroyed by chemotherapy. The administration of </a:t>
            </a:r>
            <a:r>
              <a:rPr lang="en-GB" dirty="0" err="1">
                <a:latin typeface="Arial" charset="0"/>
                <a:ea typeface="msgothic" charset="0"/>
                <a:cs typeface="msgothic" charset="0"/>
              </a:rPr>
              <a:t>GnRH</a:t>
            </a:r>
            <a:r>
              <a:rPr lang="en-GB" dirty="0">
                <a:latin typeface="Arial" charset="0"/>
                <a:ea typeface="msgothic" charset="0"/>
                <a:cs typeface="msgothic" charset="0"/>
              </a:rPr>
              <a:t>-a or OC may prevent the increased FSH concentration, thus rescuing the follicles from accelerated </a:t>
            </a:r>
            <a:r>
              <a:rPr lang="en-GB" dirty="0" err="1">
                <a:latin typeface="Arial" charset="0"/>
                <a:ea typeface="msgothic" charset="0"/>
                <a:cs typeface="msgothic" charset="0"/>
              </a:rPr>
              <a:t>atresia</a:t>
            </a:r>
            <a:r>
              <a:rPr lang="en-GB" dirty="0">
                <a:latin typeface="Arial" charset="0"/>
                <a:ea typeface="msgothic" charset="0"/>
                <a:cs typeface="msgothic" charset="0"/>
              </a:rPr>
              <a:t>. FSH, follicle-stimulating hormone; </a:t>
            </a:r>
            <a:r>
              <a:rPr lang="en-GB" dirty="0" err="1">
                <a:latin typeface="Arial" charset="0"/>
                <a:ea typeface="msgothic" charset="0"/>
                <a:cs typeface="msgothic" charset="0"/>
              </a:rPr>
              <a:t>GnRH</a:t>
            </a:r>
            <a:r>
              <a:rPr lang="en-GB" dirty="0">
                <a:latin typeface="Arial" charset="0"/>
                <a:ea typeface="msgothic" charset="0"/>
                <a:cs typeface="msgothic" charset="0"/>
              </a:rPr>
              <a:t>-a, </a:t>
            </a:r>
            <a:r>
              <a:rPr lang="en-GB" dirty="0" err="1">
                <a:latin typeface="Arial" charset="0"/>
                <a:ea typeface="msgothic" charset="0"/>
                <a:cs typeface="msgothic" charset="0"/>
              </a:rPr>
              <a:t>gonadotrophin</a:t>
            </a:r>
            <a:r>
              <a:rPr lang="en-GB" dirty="0">
                <a:latin typeface="Arial" charset="0"/>
                <a:ea typeface="msgothic" charset="0"/>
                <a:cs typeface="msgothic" charset="0"/>
              </a:rPr>
              <a:t>-releasing hormone agonist; E2, </a:t>
            </a:r>
            <a:r>
              <a:rPr lang="en-GB" dirty="0" err="1">
                <a:latin typeface="Arial" charset="0"/>
                <a:ea typeface="msgothic" charset="0"/>
                <a:cs typeface="msgothic" charset="0"/>
              </a:rPr>
              <a:t>estradiol</a:t>
            </a:r>
            <a:r>
              <a:rPr lang="en-GB" dirty="0">
                <a:latin typeface="Arial" charset="0"/>
                <a:ea typeface="msgothic" charset="0"/>
                <a:cs typeface="msgothic" charset="0"/>
              </a:rPr>
              <a:t>; OC, oral contraceptives.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available data, generally reported in retrospective cohort studies, does NOT indicate an increased risk of recurrence of cancer in women who become pregnant after cancer.  This holds true even in women with </a:t>
            </a:r>
            <a:r>
              <a:rPr lang="en-US" dirty="0" smtClean="0">
                <a:hlinkClick r:id="rId3"/>
              </a:rPr>
              <a:t>hormone sensitive cancers</a:t>
            </a:r>
            <a:r>
              <a:rPr lang="en-US" dirty="0" smtClean="0"/>
              <a:t>, like breast cancer.  </a:t>
            </a:r>
          </a:p>
          <a:p>
            <a:r>
              <a:rPr lang="en-US" dirty="0" smtClean="0"/>
              <a:t>Several studies have shown that overall survival is </a:t>
            </a:r>
            <a:r>
              <a:rPr lang="en-US" i="1" dirty="0" smtClean="0"/>
              <a:t>better</a:t>
            </a:r>
            <a:r>
              <a:rPr lang="en-US" dirty="0" smtClean="0"/>
              <a:t> for breast cancer survivors who subsequently conceived, possibly due to the “healthy mother” effect</a:t>
            </a:r>
            <a:r>
              <a:rPr lang="en-US" baseline="30000" dirty="0" smtClean="0">
                <a:hlinkClick r:id="rId4" action="ppaction://hlinkfile"/>
              </a:rPr>
              <a:t>1</a:t>
            </a:r>
            <a:r>
              <a:rPr lang="en-US" dirty="0" smtClean="0"/>
              <a:t>.</a:t>
            </a:r>
          </a:p>
          <a:p>
            <a:r>
              <a:rPr lang="en-US" dirty="0" smtClean="0"/>
              <a:t>A recent meta-analysis of 14 studies demonstrated that women who became pregnant after breast cancer had improved overall survival compared to women who did not become pregnant, with a pooled relative risk of 0.59 (95% CI 0.5-0.7)</a:t>
            </a:r>
            <a:r>
              <a:rPr lang="en-US" baseline="30000" dirty="0" smtClean="0">
                <a:hlinkClick r:id="rId5" action="ppaction://hlinkfile"/>
              </a:rPr>
              <a:t>2</a:t>
            </a:r>
            <a:r>
              <a:rPr lang="en-US" dirty="0" smtClean="0"/>
              <a:t>.</a:t>
            </a:r>
            <a:endParaRPr lang="hr-HR" dirty="0"/>
          </a:p>
        </p:txBody>
      </p:sp>
      <p:sp>
        <p:nvSpPr>
          <p:cNvPr id="4" name="Slide Number Placeholder 3"/>
          <p:cNvSpPr>
            <a:spLocks noGrp="1"/>
          </p:cNvSpPr>
          <p:nvPr>
            <p:ph type="sldNum" sz="quarter" idx="10"/>
          </p:nvPr>
        </p:nvSpPr>
        <p:spPr/>
        <p:txBody>
          <a:bodyPr/>
          <a:lstStyle/>
          <a:p>
            <a:fld id="{FBADB726-B46F-43B5-918D-6615D5A218E6}" type="slidenum">
              <a:rPr lang="hr-HR" smtClean="0">
                <a:solidFill>
                  <a:prstClr val="black"/>
                </a:solidFill>
              </a:rPr>
              <a:pPr/>
              <a:t>37</a:t>
            </a:fld>
            <a:endParaRPr lang="hr-H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769FA64D-A5DB-4E1D-A5ED-EC2F1A9273A7}" type="datetimeFigureOut">
              <a:rPr lang="hr-HR" smtClean="0"/>
              <a:pPr/>
              <a:t>4.9.2013.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213974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69FA64D-A5DB-4E1D-A5ED-EC2F1A9273A7}" type="datetimeFigureOut">
              <a:rPr lang="hr-HR" smtClean="0"/>
              <a:pPr/>
              <a:t>4.9.2013.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290639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69FA64D-A5DB-4E1D-A5ED-EC2F1A9273A7}" type="datetimeFigureOut">
              <a:rPr lang="hr-HR" smtClean="0"/>
              <a:pPr/>
              <a:t>4.9.2013.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76124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49246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59687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33280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5165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8" name="Rezervirano mjesto podnožja 7"/>
          <p:cNvSpPr>
            <a:spLocks noGrp="1"/>
          </p:cNvSpPr>
          <p:nvPr>
            <p:ph type="ftr" sz="quarter" idx="11"/>
          </p:nvPr>
        </p:nvSpPr>
        <p:spPr/>
        <p:txBody>
          <a:bodyPr/>
          <a:lstStyle/>
          <a:p>
            <a:endParaRPr lang="hr-HR">
              <a:solidFill>
                <a:prstClr val="black">
                  <a:tint val="75000"/>
                </a:prstClr>
              </a:solidFill>
            </a:endParaRPr>
          </a:p>
        </p:txBody>
      </p:sp>
      <p:sp>
        <p:nvSpPr>
          <p:cNvPr id="9" name="Rezervirano mjesto broja slajda 8"/>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009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4" name="Rezervirano mjesto podnožja 3"/>
          <p:cNvSpPr>
            <a:spLocks noGrp="1"/>
          </p:cNvSpPr>
          <p:nvPr>
            <p:ph type="ftr" sz="quarter" idx="11"/>
          </p:nvPr>
        </p:nvSpPr>
        <p:spPr/>
        <p:txBody>
          <a:bodyPr/>
          <a:lstStyle/>
          <a:p>
            <a:endParaRPr lang="hr-HR">
              <a:solidFill>
                <a:prstClr val="black">
                  <a:tint val="75000"/>
                </a:prstClr>
              </a:solidFill>
            </a:endParaRPr>
          </a:p>
        </p:txBody>
      </p:sp>
      <p:sp>
        <p:nvSpPr>
          <p:cNvPr id="5" name="Rezervirano mjesto broja slajda 4"/>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092624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3" name="Rezervirano mjesto podnožja 2"/>
          <p:cNvSpPr>
            <a:spLocks noGrp="1"/>
          </p:cNvSpPr>
          <p:nvPr>
            <p:ph type="ftr" sz="quarter" idx="11"/>
          </p:nvPr>
        </p:nvSpPr>
        <p:spPr/>
        <p:txBody>
          <a:bodyPr/>
          <a:lstStyle/>
          <a:p>
            <a:endParaRPr lang="hr-HR">
              <a:solidFill>
                <a:prstClr val="black">
                  <a:tint val="75000"/>
                </a:prstClr>
              </a:solidFill>
            </a:endParaRPr>
          </a:p>
        </p:txBody>
      </p:sp>
      <p:sp>
        <p:nvSpPr>
          <p:cNvPr id="4" name="Rezervirano mjesto broja slajda 3"/>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04419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35683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69FA64D-A5DB-4E1D-A5ED-EC2F1A9273A7}" type="datetimeFigureOut">
              <a:rPr lang="hr-HR" smtClean="0"/>
              <a:pPr/>
              <a:t>4.9.2013.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3995382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804519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501679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8842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769FA64D-A5DB-4E1D-A5ED-EC2F1A9273A7}" type="datetimeFigureOut">
              <a:rPr lang="hr-HR" smtClean="0"/>
              <a:pPr/>
              <a:t>4.9.2013.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45958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69FA64D-A5DB-4E1D-A5ED-EC2F1A9273A7}" type="datetimeFigureOut">
              <a:rPr lang="hr-HR" smtClean="0"/>
              <a:pPr/>
              <a:t>4.9.2013.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54471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69FA64D-A5DB-4E1D-A5ED-EC2F1A9273A7}" type="datetimeFigureOut">
              <a:rPr lang="hr-HR" smtClean="0"/>
              <a:pPr/>
              <a:t>4.9.2013.</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323735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769FA64D-A5DB-4E1D-A5ED-EC2F1A9273A7}" type="datetimeFigureOut">
              <a:rPr lang="hr-HR" smtClean="0"/>
              <a:pPr/>
              <a:t>4.9.2013.</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301207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69FA64D-A5DB-4E1D-A5ED-EC2F1A9273A7}" type="datetimeFigureOut">
              <a:rPr lang="hr-HR" smtClean="0"/>
              <a:pPr/>
              <a:t>4.9.2013.</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292405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69FA64D-A5DB-4E1D-A5ED-EC2F1A9273A7}" type="datetimeFigureOut">
              <a:rPr lang="hr-HR" smtClean="0"/>
              <a:pPr/>
              <a:t>4.9.2013.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314507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69FA64D-A5DB-4E1D-A5ED-EC2F1A9273A7}" type="datetimeFigureOut">
              <a:rPr lang="hr-HR" smtClean="0"/>
              <a:pPr/>
              <a:t>4.9.2013.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33F248C-A034-4D79-8DE4-E249197956EA}" type="slidenum">
              <a:rPr lang="hr-HR" smtClean="0"/>
              <a:pPr/>
              <a:t>‹#›</a:t>
            </a:fld>
            <a:endParaRPr lang="hr-HR"/>
          </a:p>
        </p:txBody>
      </p:sp>
    </p:spTree>
    <p:extLst>
      <p:ext uri="{BB962C8B-B14F-4D97-AF65-F5344CB8AC3E}">
        <p14:creationId xmlns:p14="http://schemas.microsoft.com/office/powerpoint/2010/main" val="280652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FA64D-A5DB-4E1D-A5ED-EC2F1A9273A7}" type="datetimeFigureOut">
              <a:rPr lang="hr-HR" smtClean="0"/>
              <a:pPr/>
              <a:t>4.9.2013.</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F248C-A034-4D79-8DE4-E249197956EA}" type="slidenum">
              <a:rPr lang="hr-HR" smtClean="0"/>
              <a:pPr/>
              <a:t>‹#›</a:t>
            </a:fld>
            <a:endParaRPr lang="hr-HR"/>
          </a:p>
        </p:txBody>
      </p:sp>
    </p:spTree>
    <p:extLst>
      <p:ext uri="{BB962C8B-B14F-4D97-AF65-F5344CB8AC3E}">
        <p14:creationId xmlns:p14="http://schemas.microsoft.com/office/powerpoint/2010/main" val="12188924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E2ABC-626C-41B6-A76A-3F6E6F657CAB}" type="datetimeFigureOut">
              <a:rPr lang="hr-HR" smtClean="0">
                <a:solidFill>
                  <a:prstClr val="black">
                    <a:tint val="75000"/>
                  </a:prstClr>
                </a:solidFill>
              </a:rPr>
              <a:pPr/>
              <a:t>4.9.2013.</a:t>
            </a:fld>
            <a:endParaRPr lang="hr-HR">
              <a:solidFill>
                <a:prstClr val="black">
                  <a:tint val="75000"/>
                </a:prstClr>
              </a:solidFill>
            </a:endParaRP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solidFill>
                <a:prstClr val="black">
                  <a:tint val="75000"/>
                </a:prstClr>
              </a:solidFill>
            </a:endParaRP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76C86-2C05-43D2-8C78-9645253A447D}"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2749108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www.ncbi.nlm.nih.gov/pubmed/2094337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00166" y="2857496"/>
            <a:ext cx="6357982" cy="1470025"/>
          </a:xfrm>
        </p:spPr>
        <p:txBody>
          <a:bodyPr>
            <a:normAutofit/>
          </a:bodyPr>
          <a:lstStyle/>
          <a:p>
            <a:pPr algn="l"/>
            <a:r>
              <a:rPr lang="hr-HR" dirty="0" smtClean="0">
                <a:solidFill>
                  <a:schemeClr val="accent1"/>
                </a:solidFill>
                <a:latin typeface="+mn-lt"/>
              </a:rPr>
              <a:t>  </a:t>
            </a:r>
            <a:r>
              <a:rPr lang="hr-HR" dirty="0" err="1" smtClean="0">
                <a:solidFill>
                  <a:schemeClr val="tx2"/>
                </a:solidFill>
                <a:latin typeface="+mn-lt"/>
              </a:rPr>
              <a:t>Onkofertilitetni</a:t>
            </a:r>
            <a:r>
              <a:rPr lang="hr-HR" dirty="0" smtClean="0">
                <a:solidFill>
                  <a:schemeClr val="tx2"/>
                </a:solidFill>
                <a:latin typeface="+mn-lt"/>
              </a:rPr>
              <a:t> postupci</a:t>
            </a:r>
            <a:r>
              <a:rPr lang="hr-HR" dirty="0">
                <a:solidFill>
                  <a:schemeClr val="tx2"/>
                </a:solidFill>
                <a:latin typeface="+mn-lt"/>
              </a:rPr>
              <a:t/>
            </a:r>
            <a:br>
              <a:rPr lang="hr-HR" dirty="0">
                <a:solidFill>
                  <a:schemeClr val="tx2"/>
                </a:solidFill>
                <a:latin typeface="+mn-lt"/>
              </a:rPr>
            </a:br>
            <a:endParaRPr lang="hr-HR" dirty="0">
              <a:solidFill>
                <a:schemeClr val="tx2"/>
              </a:solidFill>
              <a:latin typeface="+mn-lt"/>
            </a:endParaRPr>
          </a:p>
        </p:txBody>
      </p:sp>
      <p:sp>
        <p:nvSpPr>
          <p:cNvPr id="3" name="Podnaslov 2"/>
          <p:cNvSpPr>
            <a:spLocks noGrp="1"/>
          </p:cNvSpPr>
          <p:nvPr>
            <p:ph type="subTitle" idx="1"/>
          </p:nvPr>
        </p:nvSpPr>
        <p:spPr>
          <a:xfrm>
            <a:off x="1357290" y="4429132"/>
            <a:ext cx="6400800" cy="1752600"/>
          </a:xfrm>
        </p:spPr>
        <p:txBody>
          <a:bodyPr>
            <a:normAutofit fontScale="92500"/>
          </a:bodyPr>
          <a:lstStyle/>
          <a:p>
            <a:r>
              <a:rPr lang="hr-HR" dirty="0" smtClean="0">
                <a:solidFill>
                  <a:schemeClr val="tx2"/>
                </a:solidFill>
              </a:rPr>
              <a:t>Prof.dr.sc. Marina Šprem </a:t>
            </a:r>
            <a:r>
              <a:rPr lang="hr-HR" dirty="0" err="1" smtClean="0">
                <a:solidFill>
                  <a:schemeClr val="tx2"/>
                </a:solidFill>
              </a:rPr>
              <a:t>Goldštajn</a:t>
            </a:r>
            <a:endParaRPr lang="hr-HR" dirty="0" smtClean="0">
              <a:solidFill>
                <a:schemeClr val="tx2"/>
              </a:solidFill>
            </a:endParaRPr>
          </a:p>
          <a:p>
            <a:r>
              <a:rPr lang="hr-HR" sz="3000" dirty="0" smtClean="0">
                <a:solidFill>
                  <a:schemeClr val="tx2"/>
                </a:solidFill>
              </a:rPr>
              <a:t>Medicinski fakultet Sveučilišta u Zagrebu</a:t>
            </a:r>
          </a:p>
          <a:p>
            <a:r>
              <a:rPr lang="hr-HR" sz="3000" dirty="0" smtClean="0">
                <a:solidFill>
                  <a:schemeClr val="tx2"/>
                </a:solidFill>
              </a:rPr>
              <a:t>Klinika za ženske bolesti i porode</a:t>
            </a:r>
            <a:endParaRPr lang="hr-HR" sz="3000" dirty="0">
              <a:solidFill>
                <a:schemeClr val="tx2"/>
              </a:solidFill>
            </a:endParaRPr>
          </a:p>
        </p:txBody>
      </p:sp>
      <p:pic>
        <p:nvPicPr>
          <p:cNvPr id="129026" name="Picture 2" descr="babies and family members"/>
          <p:cNvPicPr>
            <a:picLocks noChangeAspect="1" noChangeArrowheads="1"/>
          </p:cNvPicPr>
          <p:nvPr/>
        </p:nvPicPr>
        <p:blipFill>
          <a:blip r:embed="rId3"/>
          <a:srcRect/>
          <a:stretch>
            <a:fillRect/>
          </a:stretch>
        </p:blipFill>
        <p:spPr bwMode="auto">
          <a:xfrm>
            <a:off x="928662" y="571480"/>
            <a:ext cx="7239000" cy="1428750"/>
          </a:xfrm>
          <a:prstGeom prst="rect">
            <a:avLst/>
          </a:prstGeom>
          <a:noFill/>
        </p:spPr>
      </p:pic>
    </p:spTree>
    <p:extLst>
      <p:ext uri="{BB962C8B-B14F-4D97-AF65-F5344CB8AC3E}">
        <p14:creationId xmlns:p14="http://schemas.microsoft.com/office/powerpoint/2010/main" val="67815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57158" y="1357298"/>
            <a:ext cx="8429684" cy="3929090"/>
          </a:xfrm>
          <a:prstGeom prst="rect">
            <a:avLst/>
          </a:prstGeom>
          <a:noFill/>
          <a:ln w="9525">
            <a:noFill/>
            <a:miter lim="800000"/>
            <a:headEnd/>
            <a:tailEnd/>
          </a:ln>
          <a:effectLst/>
        </p:spPr>
      </p:pic>
      <p:sp>
        <p:nvSpPr>
          <p:cNvPr id="3" name="Rectangle 2"/>
          <p:cNvSpPr/>
          <p:nvPr/>
        </p:nvSpPr>
        <p:spPr>
          <a:xfrm>
            <a:off x="785786" y="571480"/>
            <a:ext cx="7500990" cy="707886"/>
          </a:xfrm>
          <a:prstGeom prst="rect">
            <a:avLst/>
          </a:prstGeom>
        </p:spPr>
        <p:txBody>
          <a:bodyPr wrap="square">
            <a:spAutoFit/>
          </a:bodyPr>
          <a:lstStyle/>
          <a:p>
            <a:r>
              <a:rPr lang="hr-HR" b="1" dirty="0" smtClean="0"/>
              <a:t> </a:t>
            </a:r>
            <a:r>
              <a:rPr lang="hr-HR" sz="2000" b="1" dirty="0" smtClean="0">
                <a:solidFill>
                  <a:schemeClr val="tx2"/>
                </a:solidFill>
              </a:rPr>
              <a:t>NAJČEŠĆA SIJELA RAKA U HRVATSKOJ 2011. GODINE PREMA  SPOLU</a:t>
            </a:r>
          </a:p>
          <a:p>
            <a:r>
              <a:rPr lang="hr-HR" sz="2000" b="1" dirty="0" smtClean="0">
                <a:solidFill>
                  <a:schemeClr val="tx2"/>
                </a:solidFill>
              </a:rPr>
              <a:t>                                                                   Bilten br 36, HZJZ, 2013.</a:t>
            </a:r>
            <a:endParaRPr lang="hr-HR" sz="2000" dirty="0">
              <a:solidFill>
                <a:schemeClr val="tx2"/>
              </a:solidFill>
            </a:endParaRPr>
          </a:p>
        </p:txBody>
      </p:sp>
      <p:sp>
        <p:nvSpPr>
          <p:cNvPr id="5" name="TextBox 4"/>
          <p:cNvSpPr txBox="1"/>
          <p:nvPr/>
        </p:nvSpPr>
        <p:spPr>
          <a:xfrm>
            <a:off x="1142976" y="5572140"/>
            <a:ext cx="6929486" cy="1015663"/>
          </a:xfrm>
          <a:prstGeom prst="rect">
            <a:avLst/>
          </a:prstGeom>
          <a:solidFill>
            <a:schemeClr val="accent1"/>
          </a:solidFill>
          <a:ln>
            <a:solidFill>
              <a:schemeClr val="accent1">
                <a:shade val="50000"/>
              </a:schemeClr>
            </a:solidFill>
          </a:ln>
        </p:spPr>
        <p:txBody>
          <a:bodyPr wrap="square" rtlCol="0">
            <a:spAutoFit/>
          </a:bodyPr>
          <a:lstStyle/>
          <a:p>
            <a:pPr>
              <a:buFont typeface="Arial" pitchFamily="34" charset="0"/>
              <a:buChar char="•"/>
            </a:pPr>
            <a:r>
              <a:rPr lang="hr-HR" sz="2000" dirty="0" smtClean="0"/>
              <a:t>Najčešća maligna bolest u žena reproduktivne dobi</a:t>
            </a:r>
          </a:p>
          <a:p>
            <a:pPr>
              <a:buFont typeface="Arial" pitchFamily="34" charset="0"/>
              <a:buChar char="•"/>
            </a:pPr>
            <a:r>
              <a:rPr lang="hr-HR" sz="2000" dirty="0" smtClean="0"/>
              <a:t>1 na 228 žena razvit će rak dojke prije 40 – te godine</a:t>
            </a:r>
          </a:p>
          <a:p>
            <a:pPr>
              <a:buFont typeface="Arial" pitchFamily="34" charset="0"/>
              <a:buChar char="•"/>
            </a:pPr>
            <a:r>
              <a:rPr lang="hr-HR" sz="2000" dirty="0" smtClean="0"/>
              <a:t>15%  svih oboljelih – manje od 40 godina</a:t>
            </a:r>
            <a:endParaRPr lang="hr-HR" sz="2000" dirty="0"/>
          </a:p>
        </p:txBody>
      </p:sp>
      <p:sp>
        <p:nvSpPr>
          <p:cNvPr id="6" name="TextBox 5"/>
          <p:cNvSpPr txBox="1"/>
          <p:nvPr/>
        </p:nvSpPr>
        <p:spPr>
          <a:xfrm>
            <a:off x="1571604" y="2571744"/>
            <a:ext cx="642942" cy="369332"/>
          </a:xfrm>
          <a:prstGeom prst="rect">
            <a:avLst/>
          </a:prstGeom>
          <a:solidFill>
            <a:schemeClr val="accent1"/>
          </a:solidFill>
        </p:spPr>
        <p:txBody>
          <a:bodyPr wrap="square" rtlCol="0">
            <a:spAutoFit/>
          </a:bodyPr>
          <a:lstStyle/>
          <a:p>
            <a:r>
              <a:rPr lang="hr-HR" dirty="0" smtClean="0"/>
              <a:t>315</a:t>
            </a:r>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image.slidesharecdn.com/fertilityonice-100719143318-phpapp01/95/slide-4-728.jpg?1279569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4" y="142852"/>
            <a:ext cx="8758347" cy="656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15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1071546"/>
            <a:ext cx="7600950" cy="4362450"/>
          </a:xfrm>
          <a:prstGeom prst="rect">
            <a:avLst/>
          </a:prstGeom>
          <a:noFill/>
          <a:ln w="9525">
            <a:noFill/>
            <a:miter lim="800000"/>
            <a:headEnd/>
            <a:tailEnd/>
          </a:ln>
          <a:effectLst/>
        </p:spPr>
      </p:pic>
      <p:sp>
        <p:nvSpPr>
          <p:cNvPr id="3" name="Rectangle 2"/>
          <p:cNvSpPr/>
          <p:nvPr/>
        </p:nvSpPr>
        <p:spPr>
          <a:xfrm>
            <a:off x="857224" y="5572140"/>
            <a:ext cx="7429552" cy="369332"/>
          </a:xfrm>
          <a:prstGeom prst="rect">
            <a:avLst/>
          </a:prstGeom>
        </p:spPr>
        <p:txBody>
          <a:bodyPr wrap="square">
            <a:spAutoFit/>
          </a:bodyPr>
          <a:lstStyle/>
          <a:p>
            <a:pPr algn="ctr"/>
            <a:r>
              <a:rPr lang="pl-PL" b="1" i="1" dirty="0" smtClean="0"/>
              <a:t>Razdioba bolesnika prema dijagnozama i spolu u razdoblju od 1992-2010. g.</a:t>
            </a:r>
            <a:endParaRPr lang="hr-HR" dirty="0"/>
          </a:p>
        </p:txBody>
      </p:sp>
      <p:sp>
        <p:nvSpPr>
          <p:cNvPr id="4" name="Rectangle 3"/>
          <p:cNvSpPr/>
          <p:nvPr/>
        </p:nvSpPr>
        <p:spPr>
          <a:xfrm>
            <a:off x="4000496" y="6357958"/>
            <a:ext cx="4875374" cy="369332"/>
          </a:xfrm>
          <a:prstGeom prst="rect">
            <a:avLst/>
          </a:prstGeom>
        </p:spPr>
        <p:txBody>
          <a:bodyPr wrap="none">
            <a:spAutoFit/>
          </a:bodyPr>
          <a:lstStyle/>
          <a:p>
            <a:r>
              <a:rPr lang="hr-HR" b="1" i="1" dirty="0" smtClean="0"/>
              <a:t>Izvor:Bilten KROHEMA – svibanj 2013;Vol. 5, br. 1</a:t>
            </a:r>
            <a:endParaRPr lang="hr-HR" b="1" i="1" dirty="0"/>
          </a:p>
        </p:txBody>
      </p:sp>
      <p:sp>
        <p:nvSpPr>
          <p:cNvPr id="5" name="Rectangle 4"/>
          <p:cNvSpPr/>
          <p:nvPr/>
        </p:nvSpPr>
        <p:spPr>
          <a:xfrm>
            <a:off x="785786" y="142852"/>
            <a:ext cx="7786742" cy="830997"/>
          </a:xfrm>
          <a:prstGeom prst="rect">
            <a:avLst/>
          </a:prstGeom>
        </p:spPr>
        <p:txBody>
          <a:bodyPr wrap="square">
            <a:spAutoFit/>
          </a:bodyPr>
          <a:lstStyle/>
          <a:p>
            <a:r>
              <a:rPr lang="hr-HR" sz="2400" dirty="0" smtClean="0"/>
              <a:t>Leukemije i </a:t>
            </a:r>
            <a:r>
              <a:rPr lang="hr-HR" sz="2400" dirty="0" err="1" smtClean="0"/>
              <a:t>limfomi</a:t>
            </a:r>
            <a:r>
              <a:rPr lang="hr-HR" sz="2400" dirty="0" smtClean="0"/>
              <a:t> </a:t>
            </a:r>
            <a:r>
              <a:rPr lang="pl-PL" sz="2400" dirty="0" smtClean="0"/>
              <a:t>zajedno čine oko 40% svih malignoma u dobi do </a:t>
            </a:r>
            <a:r>
              <a:rPr lang="hr-HR" sz="2400" dirty="0" smtClean="0"/>
              <a:t>18 godine.</a:t>
            </a:r>
            <a:endParaRPr lang="hr-H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accent1"/>
                </a:solidFill>
              </a:rPr>
              <a:t>Čimbenici rizika</a:t>
            </a:r>
            <a:endParaRPr lang="hr-HR" dirty="0">
              <a:solidFill>
                <a:schemeClr val="accent1"/>
              </a:solidFill>
            </a:endParaRPr>
          </a:p>
        </p:txBody>
      </p:sp>
      <p:sp>
        <p:nvSpPr>
          <p:cNvPr id="3" name="Content Placeholder 2"/>
          <p:cNvSpPr>
            <a:spLocks noGrp="1"/>
          </p:cNvSpPr>
          <p:nvPr>
            <p:ph idx="1"/>
          </p:nvPr>
        </p:nvSpPr>
        <p:spPr/>
        <p:txBody>
          <a:bodyPr>
            <a:normAutofit lnSpcReduction="10000"/>
          </a:bodyPr>
          <a:lstStyle/>
          <a:p>
            <a:r>
              <a:rPr lang="hr-HR" dirty="0" smtClean="0">
                <a:solidFill>
                  <a:schemeClr val="accent1"/>
                </a:solidFill>
              </a:rPr>
              <a:t>Dob </a:t>
            </a:r>
          </a:p>
          <a:p>
            <a:r>
              <a:rPr lang="hr-HR" dirty="0" smtClean="0">
                <a:solidFill>
                  <a:schemeClr val="accent1"/>
                </a:solidFill>
              </a:rPr>
              <a:t>Plodnost prije početka liječenja</a:t>
            </a:r>
          </a:p>
          <a:p>
            <a:r>
              <a:rPr lang="hr-HR" dirty="0" smtClean="0">
                <a:solidFill>
                  <a:schemeClr val="accent1"/>
                </a:solidFill>
              </a:rPr>
              <a:t>Tip bolesti</a:t>
            </a:r>
          </a:p>
          <a:p>
            <a:r>
              <a:rPr lang="hr-HR" dirty="0" smtClean="0">
                <a:solidFill>
                  <a:schemeClr val="accent1"/>
                </a:solidFill>
              </a:rPr>
              <a:t>Liječenje – vrsta, doza, lokacija</a:t>
            </a:r>
          </a:p>
          <a:p>
            <a:r>
              <a:rPr lang="hr-HR" dirty="0" smtClean="0">
                <a:solidFill>
                  <a:schemeClr val="accent1"/>
                </a:solidFill>
              </a:rPr>
              <a:t>Radijacija – izravno jajnici i uterus, </a:t>
            </a:r>
            <a:r>
              <a:rPr lang="hr-HR" dirty="0" err="1" smtClean="0">
                <a:solidFill>
                  <a:schemeClr val="accent1"/>
                </a:solidFill>
              </a:rPr>
              <a:t>kranijalno</a:t>
            </a:r>
            <a:endParaRPr lang="hr-HR" dirty="0" smtClean="0">
              <a:solidFill>
                <a:schemeClr val="accent1"/>
              </a:solidFill>
            </a:endParaRPr>
          </a:p>
          <a:p>
            <a:r>
              <a:rPr lang="hr-HR" dirty="0" smtClean="0">
                <a:solidFill>
                  <a:schemeClr val="accent1"/>
                </a:solidFill>
              </a:rPr>
              <a:t>Kemoterapija </a:t>
            </a:r>
          </a:p>
          <a:p>
            <a:r>
              <a:rPr lang="hr-HR" dirty="0" err="1" smtClean="0">
                <a:solidFill>
                  <a:schemeClr val="accent1"/>
                </a:solidFill>
              </a:rPr>
              <a:t>Alkilirajući</a:t>
            </a:r>
            <a:r>
              <a:rPr lang="hr-HR" dirty="0" smtClean="0">
                <a:solidFill>
                  <a:schemeClr val="accent1"/>
                </a:solidFill>
              </a:rPr>
              <a:t> agensi</a:t>
            </a:r>
          </a:p>
          <a:p>
            <a:r>
              <a:rPr lang="hr-HR" dirty="0" smtClean="0">
                <a:solidFill>
                  <a:schemeClr val="accent1"/>
                </a:solidFill>
              </a:rPr>
              <a:t>Kirurgija jajnika i uterusa</a:t>
            </a:r>
          </a:p>
          <a:p>
            <a:endParaRPr lang="hr-HR" dirty="0" smtClean="0"/>
          </a:p>
          <a:p>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5" descr="Sphere"/>
          <p:cNvSpPr>
            <a:spLocks noChangeArrowheads="1"/>
          </p:cNvSpPr>
          <p:nvPr/>
        </p:nvSpPr>
        <p:spPr bwMode="auto">
          <a:xfrm>
            <a:off x="928662" y="142853"/>
            <a:ext cx="7200900" cy="1071569"/>
          </a:xfrm>
          <a:prstGeom prst="downArrowCallout">
            <a:avLst>
              <a:gd name="adj1" fmla="val 96183"/>
              <a:gd name="adj2" fmla="val 96183"/>
              <a:gd name="adj3" fmla="val 16667"/>
              <a:gd name="adj4" fmla="val 66667"/>
            </a:avLst>
          </a:prstGeom>
          <a:solidFill>
            <a:schemeClr val="bg1"/>
          </a:solidFill>
          <a:ln w="57150">
            <a:solidFill>
              <a:srgbClr val="808000"/>
            </a:solidFill>
            <a:miter lim="800000"/>
            <a:headEnd/>
            <a:tailEnd/>
          </a:ln>
          <a:effectLst/>
        </p:spPr>
        <p:txBody>
          <a:bodyPr wrap="none" anchor="ctr"/>
          <a:lstStyle/>
          <a:p>
            <a:pPr algn="ctr"/>
            <a:r>
              <a:rPr lang="hr-HR" sz="3200" b="1" dirty="0">
                <a:effectLst>
                  <a:outerShdw blurRad="38100" dist="38100" dir="2700000" algn="tl">
                    <a:srgbClr val="FFFFFF"/>
                  </a:outerShdw>
                </a:effectLst>
              </a:rPr>
              <a:t>KEMOTERAPIJA</a:t>
            </a:r>
          </a:p>
        </p:txBody>
      </p:sp>
      <p:sp>
        <p:nvSpPr>
          <p:cNvPr id="41990" name="Oval 6"/>
          <p:cNvSpPr>
            <a:spLocks noChangeArrowheads="1"/>
          </p:cNvSpPr>
          <p:nvPr/>
        </p:nvSpPr>
        <p:spPr bwMode="auto">
          <a:xfrm>
            <a:off x="2051721" y="1285860"/>
            <a:ext cx="5256584" cy="857256"/>
          </a:xfrm>
          <a:prstGeom prst="ellipse">
            <a:avLst/>
          </a:prstGeom>
          <a:solidFill>
            <a:schemeClr val="bg1"/>
          </a:solidFill>
          <a:ln w="76200" cmpd="tri">
            <a:solidFill>
              <a:srgbClr val="99CC00"/>
            </a:solidFill>
            <a:round/>
            <a:headEnd/>
            <a:tailEnd/>
          </a:ln>
          <a:effectLst/>
        </p:spPr>
        <p:txBody>
          <a:bodyPr wrap="none" anchor="ctr"/>
          <a:lstStyle/>
          <a:p>
            <a:pPr algn="ctr"/>
            <a:r>
              <a:rPr lang="hr-HR" sz="3200" b="1" dirty="0"/>
              <a:t>Gonadotoksičnost</a:t>
            </a:r>
          </a:p>
        </p:txBody>
      </p:sp>
      <p:sp>
        <p:nvSpPr>
          <p:cNvPr id="4" name="TextBox 3"/>
          <p:cNvSpPr txBox="1"/>
          <p:nvPr/>
        </p:nvSpPr>
        <p:spPr>
          <a:xfrm>
            <a:off x="571472" y="2285992"/>
            <a:ext cx="2286016" cy="461665"/>
          </a:xfrm>
          <a:prstGeom prst="rect">
            <a:avLst/>
          </a:prstGeom>
          <a:solidFill>
            <a:schemeClr val="bg1"/>
          </a:solidFill>
        </p:spPr>
        <p:txBody>
          <a:bodyPr wrap="square" rtlCol="0">
            <a:spAutoFit/>
          </a:bodyPr>
          <a:lstStyle/>
          <a:p>
            <a:r>
              <a:rPr lang="hr-HR" dirty="0" smtClean="0"/>
              <a:t>    </a:t>
            </a:r>
            <a:r>
              <a:rPr lang="hr-HR" sz="2400" dirty="0" smtClean="0">
                <a:solidFill>
                  <a:srgbClr val="FF0000"/>
                </a:solidFill>
              </a:rPr>
              <a:t>NAJVIŠI RIZIK</a:t>
            </a:r>
            <a:endParaRPr lang="hr-HR" sz="2400" dirty="0">
              <a:solidFill>
                <a:srgbClr val="FF0000"/>
              </a:solidFill>
            </a:endParaRPr>
          </a:p>
        </p:txBody>
      </p:sp>
      <p:sp>
        <p:nvSpPr>
          <p:cNvPr id="5" name="TextBox 4"/>
          <p:cNvSpPr txBox="1"/>
          <p:nvPr/>
        </p:nvSpPr>
        <p:spPr>
          <a:xfrm>
            <a:off x="571472" y="3857628"/>
            <a:ext cx="2286016" cy="1938992"/>
          </a:xfrm>
          <a:prstGeom prst="rect">
            <a:avLst/>
          </a:prstGeom>
          <a:solidFill>
            <a:schemeClr val="bg1"/>
          </a:solidFill>
        </p:spPr>
        <p:txBody>
          <a:bodyPr wrap="square" rtlCol="0">
            <a:spAutoFit/>
          </a:bodyPr>
          <a:lstStyle/>
          <a:p>
            <a:r>
              <a:rPr lang="hr-HR" sz="2400" dirty="0" smtClean="0">
                <a:solidFill>
                  <a:srgbClr val="FF0000"/>
                </a:solidFill>
              </a:rPr>
              <a:t>CIKLOFOSFAMID</a:t>
            </a:r>
          </a:p>
          <a:p>
            <a:r>
              <a:rPr lang="hr-HR" sz="2400" dirty="0" smtClean="0">
                <a:solidFill>
                  <a:srgbClr val="FF0000"/>
                </a:solidFill>
              </a:rPr>
              <a:t>KLORAMBUCIL</a:t>
            </a:r>
          </a:p>
          <a:p>
            <a:r>
              <a:rPr lang="hr-HR" sz="2400" dirty="0" smtClean="0">
                <a:solidFill>
                  <a:srgbClr val="FF0000"/>
                </a:solidFill>
              </a:rPr>
              <a:t>MELFALAN</a:t>
            </a:r>
          </a:p>
          <a:p>
            <a:r>
              <a:rPr lang="hr-HR" sz="2400" dirty="0" smtClean="0">
                <a:solidFill>
                  <a:srgbClr val="FF0000"/>
                </a:solidFill>
              </a:rPr>
              <a:t>BUSULFAN</a:t>
            </a:r>
          </a:p>
          <a:p>
            <a:r>
              <a:rPr lang="hr-HR" sz="2400" dirty="0" smtClean="0">
                <a:solidFill>
                  <a:srgbClr val="FF0000"/>
                </a:solidFill>
              </a:rPr>
              <a:t>PROKARBAZIN</a:t>
            </a:r>
            <a:endParaRPr lang="hr-HR" sz="2400" dirty="0">
              <a:solidFill>
                <a:srgbClr val="FF0000"/>
              </a:solidFill>
            </a:endParaRPr>
          </a:p>
        </p:txBody>
      </p:sp>
      <p:sp>
        <p:nvSpPr>
          <p:cNvPr id="6" name="TextBox 5"/>
          <p:cNvSpPr txBox="1"/>
          <p:nvPr/>
        </p:nvSpPr>
        <p:spPr>
          <a:xfrm>
            <a:off x="3428992" y="2285992"/>
            <a:ext cx="2643206" cy="461665"/>
          </a:xfrm>
          <a:prstGeom prst="rect">
            <a:avLst/>
          </a:prstGeom>
          <a:solidFill>
            <a:schemeClr val="bg1"/>
          </a:solidFill>
        </p:spPr>
        <p:txBody>
          <a:bodyPr wrap="square" rtlCol="0">
            <a:spAutoFit/>
          </a:bodyPr>
          <a:lstStyle/>
          <a:p>
            <a:r>
              <a:rPr lang="hr-HR" dirty="0" smtClean="0"/>
              <a:t>      </a:t>
            </a:r>
            <a:r>
              <a:rPr lang="hr-HR" sz="2400" dirty="0" smtClean="0">
                <a:solidFill>
                  <a:srgbClr val="FF0000"/>
                </a:solidFill>
              </a:rPr>
              <a:t>ZNAČAJAN RIZIK</a:t>
            </a:r>
            <a:endParaRPr lang="hr-HR" sz="2400" dirty="0">
              <a:solidFill>
                <a:srgbClr val="FF0000"/>
              </a:solidFill>
            </a:endParaRPr>
          </a:p>
        </p:txBody>
      </p:sp>
      <p:sp>
        <p:nvSpPr>
          <p:cNvPr id="7" name="TextBox 6"/>
          <p:cNvSpPr txBox="1"/>
          <p:nvPr/>
        </p:nvSpPr>
        <p:spPr>
          <a:xfrm>
            <a:off x="3714744" y="3857628"/>
            <a:ext cx="2143140" cy="830997"/>
          </a:xfrm>
          <a:prstGeom prst="rect">
            <a:avLst/>
          </a:prstGeom>
          <a:solidFill>
            <a:schemeClr val="bg1"/>
          </a:solidFill>
        </p:spPr>
        <p:txBody>
          <a:bodyPr wrap="square" rtlCol="0">
            <a:spAutoFit/>
          </a:bodyPr>
          <a:lstStyle/>
          <a:p>
            <a:r>
              <a:rPr lang="hr-HR" sz="2400" dirty="0" smtClean="0">
                <a:solidFill>
                  <a:srgbClr val="FF0000"/>
                </a:solidFill>
              </a:rPr>
              <a:t>CISPLATINA</a:t>
            </a:r>
          </a:p>
          <a:p>
            <a:r>
              <a:rPr lang="hr-HR" sz="2400" dirty="0" smtClean="0">
                <a:solidFill>
                  <a:srgbClr val="FF0000"/>
                </a:solidFill>
              </a:rPr>
              <a:t>ADRIAMICIN</a:t>
            </a:r>
            <a:endParaRPr lang="hr-HR" sz="2400" dirty="0">
              <a:solidFill>
                <a:srgbClr val="FF0000"/>
              </a:solidFill>
            </a:endParaRPr>
          </a:p>
        </p:txBody>
      </p:sp>
      <p:sp>
        <p:nvSpPr>
          <p:cNvPr id="8" name="TextBox 7"/>
          <p:cNvSpPr txBox="1"/>
          <p:nvPr/>
        </p:nvSpPr>
        <p:spPr>
          <a:xfrm>
            <a:off x="6572264" y="2285992"/>
            <a:ext cx="2143140" cy="830997"/>
          </a:xfrm>
          <a:prstGeom prst="rect">
            <a:avLst/>
          </a:prstGeom>
          <a:solidFill>
            <a:schemeClr val="bg1"/>
          </a:solidFill>
        </p:spPr>
        <p:txBody>
          <a:bodyPr wrap="square" rtlCol="0">
            <a:spAutoFit/>
          </a:bodyPr>
          <a:lstStyle/>
          <a:p>
            <a:r>
              <a:rPr lang="hr-HR" sz="2400" dirty="0" smtClean="0">
                <a:solidFill>
                  <a:srgbClr val="92D050"/>
                </a:solidFill>
              </a:rPr>
              <a:t>     UMJERENI </a:t>
            </a:r>
          </a:p>
          <a:p>
            <a:r>
              <a:rPr lang="hr-HR" sz="2400" dirty="0" smtClean="0">
                <a:solidFill>
                  <a:srgbClr val="92D050"/>
                </a:solidFill>
              </a:rPr>
              <a:t>   ILI BEZ RIZIKA</a:t>
            </a:r>
            <a:endParaRPr lang="hr-HR" sz="2400" dirty="0">
              <a:solidFill>
                <a:srgbClr val="92D050"/>
              </a:solidFill>
            </a:endParaRPr>
          </a:p>
        </p:txBody>
      </p:sp>
      <p:sp>
        <p:nvSpPr>
          <p:cNvPr id="9" name="TextBox 8"/>
          <p:cNvSpPr txBox="1"/>
          <p:nvPr/>
        </p:nvSpPr>
        <p:spPr>
          <a:xfrm>
            <a:off x="6572264" y="3857628"/>
            <a:ext cx="2286016" cy="2308324"/>
          </a:xfrm>
          <a:prstGeom prst="rect">
            <a:avLst/>
          </a:prstGeom>
          <a:solidFill>
            <a:schemeClr val="bg1"/>
          </a:solidFill>
        </p:spPr>
        <p:txBody>
          <a:bodyPr wrap="square" rtlCol="0">
            <a:spAutoFit/>
          </a:bodyPr>
          <a:lstStyle/>
          <a:p>
            <a:r>
              <a:rPr lang="hr-HR" sz="2400" dirty="0" smtClean="0">
                <a:solidFill>
                  <a:srgbClr val="92D050"/>
                </a:solidFill>
              </a:rPr>
              <a:t>BLEOMICIN</a:t>
            </a:r>
          </a:p>
          <a:p>
            <a:r>
              <a:rPr lang="hr-HR" sz="2400" dirty="0" smtClean="0">
                <a:solidFill>
                  <a:srgbClr val="92D050"/>
                </a:solidFill>
              </a:rPr>
              <a:t>AKTINOMICIN D</a:t>
            </a:r>
          </a:p>
          <a:p>
            <a:r>
              <a:rPr lang="hr-HR" sz="2400" dirty="0" smtClean="0">
                <a:solidFill>
                  <a:srgbClr val="92D050"/>
                </a:solidFill>
              </a:rPr>
              <a:t>VINKRISTIN</a:t>
            </a:r>
          </a:p>
          <a:p>
            <a:r>
              <a:rPr lang="hr-HR" sz="2400" dirty="0" smtClean="0">
                <a:solidFill>
                  <a:srgbClr val="92D050"/>
                </a:solidFill>
              </a:rPr>
              <a:t>METOTREKSAT</a:t>
            </a:r>
          </a:p>
          <a:p>
            <a:r>
              <a:rPr lang="hr-HR" sz="2400" dirty="0" smtClean="0">
                <a:solidFill>
                  <a:srgbClr val="92D050"/>
                </a:solidFill>
              </a:rPr>
              <a:t>5 FLUORO URACIL </a:t>
            </a:r>
            <a:endParaRPr lang="hr-HR" sz="2400" dirty="0">
              <a:solidFill>
                <a:srgbClr val="92D050"/>
              </a:solidFill>
            </a:endParaRPr>
          </a:p>
        </p:txBody>
      </p:sp>
      <p:sp>
        <p:nvSpPr>
          <p:cNvPr id="10" name="Up-Down Arrow 9"/>
          <p:cNvSpPr/>
          <p:nvPr/>
        </p:nvSpPr>
        <p:spPr>
          <a:xfrm>
            <a:off x="1428728" y="3000372"/>
            <a:ext cx="428628" cy="642942"/>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Up-Down Arrow 10"/>
          <p:cNvSpPr/>
          <p:nvPr/>
        </p:nvSpPr>
        <p:spPr>
          <a:xfrm>
            <a:off x="4429124" y="2857496"/>
            <a:ext cx="428628" cy="642942"/>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Up-Down Arrow 11"/>
          <p:cNvSpPr/>
          <p:nvPr/>
        </p:nvSpPr>
        <p:spPr>
          <a:xfrm>
            <a:off x="7500958" y="3143248"/>
            <a:ext cx="428628" cy="642942"/>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1"/>
            <a:ext cx="9144000" cy="1077218"/>
          </a:xfrm>
          <a:prstGeom prst="rect">
            <a:avLst/>
          </a:prstGeom>
          <a:noFill/>
          <a:ln w="9525">
            <a:noFill/>
            <a:miter lim="800000"/>
            <a:headEnd/>
            <a:tailEnd/>
          </a:ln>
          <a:effectLst/>
        </p:spPr>
        <p:txBody>
          <a:bodyPr wrap="square">
            <a:spAutoFit/>
          </a:bodyPr>
          <a:lstStyle/>
          <a:p>
            <a:pPr>
              <a:spcBef>
                <a:spcPct val="50000"/>
              </a:spcBef>
            </a:pPr>
            <a:r>
              <a:rPr lang="hr-HR" sz="3200" dirty="0" smtClean="0">
                <a:solidFill>
                  <a:schemeClr val="accent1"/>
                </a:solidFill>
              </a:rPr>
              <a:t>Kemoterapija - </a:t>
            </a:r>
            <a:r>
              <a:rPr lang="hr-HR" sz="3200" dirty="0" err="1">
                <a:solidFill>
                  <a:schemeClr val="accent1"/>
                </a:solidFill>
              </a:rPr>
              <a:t>gonadotoksičnost</a:t>
            </a:r>
            <a:r>
              <a:rPr lang="hr-HR" sz="3200" dirty="0">
                <a:solidFill>
                  <a:schemeClr val="accent1"/>
                </a:solidFill>
              </a:rPr>
              <a:t> </a:t>
            </a:r>
            <a:r>
              <a:rPr lang="hr-HR" sz="3200" dirty="0" smtClean="0">
                <a:solidFill>
                  <a:schemeClr val="accent1"/>
                </a:solidFill>
              </a:rPr>
              <a:t>– </a:t>
            </a:r>
            <a:r>
              <a:rPr lang="hr-HR" sz="3200" dirty="0">
                <a:solidFill>
                  <a:schemeClr val="accent1"/>
                </a:solidFill>
              </a:rPr>
              <a:t>amenoreja nakon 1 g.</a:t>
            </a:r>
          </a:p>
        </p:txBody>
      </p:sp>
      <p:sp>
        <p:nvSpPr>
          <p:cNvPr id="13318" name="Line 6"/>
          <p:cNvSpPr>
            <a:spLocks noChangeShapeType="1"/>
          </p:cNvSpPr>
          <p:nvPr/>
        </p:nvSpPr>
        <p:spPr bwMode="auto">
          <a:xfrm>
            <a:off x="179394" y="2133600"/>
            <a:ext cx="8785225" cy="0"/>
          </a:xfrm>
          <a:prstGeom prst="line">
            <a:avLst/>
          </a:prstGeom>
          <a:noFill/>
          <a:ln w="9525">
            <a:solidFill>
              <a:schemeClr val="bg1"/>
            </a:solidFill>
            <a:round/>
            <a:headEnd/>
            <a:tailEnd/>
          </a:ln>
          <a:effectLst/>
        </p:spPr>
        <p:txBody>
          <a:bodyPr/>
          <a:lstStyle/>
          <a:p>
            <a:endParaRPr lang="hr-HR"/>
          </a:p>
        </p:txBody>
      </p:sp>
      <p:sp>
        <p:nvSpPr>
          <p:cNvPr id="13319" name="Text Box 7"/>
          <p:cNvSpPr txBox="1">
            <a:spLocks noChangeArrowheads="1"/>
          </p:cNvSpPr>
          <p:nvPr/>
        </p:nvSpPr>
        <p:spPr bwMode="auto">
          <a:xfrm>
            <a:off x="179388" y="2133605"/>
            <a:ext cx="8748712" cy="584775"/>
          </a:xfrm>
          <a:prstGeom prst="rect">
            <a:avLst/>
          </a:prstGeom>
          <a:noFill/>
          <a:ln w="9525">
            <a:noFill/>
            <a:miter lim="800000"/>
            <a:headEnd/>
            <a:tailEnd/>
          </a:ln>
          <a:effectLst/>
        </p:spPr>
        <p:txBody>
          <a:bodyPr>
            <a:spAutoFit/>
          </a:bodyPr>
          <a:lstStyle/>
          <a:p>
            <a:pPr>
              <a:spcBef>
                <a:spcPct val="50000"/>
              </a:spcBef>
            </a:pPr>
            <a:r>
              <a:rPr lang="hr-HR" sz="3200" dirty="0">
                <a:solidFill>
                  <a:srgbClr val="FF0000"/>
                </a:solidFill>
              </a:rPr>
              <a:t>Kemoth		</a:t>
            </a:r>
            <a:r>
              <a:rPr lang="hr-HR" sz="3200" dirty="0" smtClean="0">
                <a:solidFill>
                  <a:srgbClr val="FF0000"/>
                </a:solidFill>
              </a:rPr>
              <a:t>&lt;</a:t>
            </a:r>
            <a:r>
              <a:rPr lang="hr-HR" sz="3200" dirty="0">
                <a:solidFill>
                  <a:srgbClr val="FF0000"/>
                </a:solidFill>
              </a:rPr>
              <a:t>40 g.	</a:t>
            </a:r>
            <a:r>
              <a:rPr lang="hr-HR" sz="3200" dirty="0" smtClean="0">
                <a:solidFill>
                  <a:srgbClr val="FF0000"/>
                </a:solidFill>
              </a:rPr>
              <a:t>Dob         </a:t>
            </a:r>
            <a:r>
              <a:rPr lang="hr-HR" sz="3200" dirty="0">
                <a:solidFill>
                  <a:srgbClr val="FF0000"/>
                </a:solidFill>
              </a:rPr>
              <a:t>&gt;40 g.</a:t>
            </a:r>
            <a:r>
              <a:rPr lang="hr-HR" sz="3200" b="1" dirty="0">
                <a:solidFill>
                  <a:schemeClr val="bg1"/>
                </a:solidFill>
              </a:rPr>
              <a:t>	</a:t>
            </a:r>
          </a:p>
        </p:txBody>
      </p:sp>
      <p:sp>
        <p:nvSpPr>
          <p:cNvPr id="13320" name="Line 8"/>
          <p:cNvSpPr>
            <a:spLocks noChangeShapeType="1"/>
          </p:cNvSpPr>
          <p:nvPr/>
        </p:nvSpPr>
        <p:spPr bwMode="auto">
          <a:xfrm>
            <a:off x="179394" y="2636839"/>
            <a:ext cx="8785225" cy="0"/>
          </a:xfrm>
          <a:prstGeom prst="line">
            <a:avLst/>
          </a:prstGeom>
          <a:noFill/>
          <a:ln w="9525">
            <a:solidFill>
              <a:schemeClr val="bg1"/>
            </a:solidFill>
            <a:round/>
            <a:headEnd/>
            <a:tailEnd/>
          </a:ln>
          <a:effectLst/>
        </p:spPr>
        <p:txBody>
          <a:bodyPr/>
          <a:lstStyle/>
          <a:p>
            <a:endParaRPr lang="hr-HR"/>
          </a:p>
        </p:txBody>
      </p:sp>
      <p:sp>
        <p:nvSpPr>
          <p:cNvPr id="13321" name="Text Box 9"/>
          <p:cNvSpPr txBox="1">
            <a:spLocks noChangeArrowheads="1"/>
          </p:cNvSpPr>
          <p:nvPr/>
        </p:nvSpPr>
        <p:spPr bwMode="auto">
          <a:xfrm>
            <a:off x="142844" y="2714620"/>
            <a:ext cx="8820151" cy="2677656"/>
          </a:xfrm>
          <a:prstGeom prst="rect">
            <a:avLst/>
          </a:prstGeom>
          <a:solidFill>
            <a:schemeClr val="bg1"/>
          </a:solidFill>
          <a:ln w="9525">
            <a:noFill/>
            <a:miter lim="800000"/>
            <a:headEnd/>
            <a:tailEnd/>
          </a:ln>
          <a:effectLst/>
        </p:spPr>
        <p:txBody>
          <a:bodyPr>
            <a:spAutoFit/>
          </a:bodyPr>
          <a:lstStyle/>
          <a:p>
            <a:pPr>
              <a:lnSpc>
                <a:spcPct val="80000"/>
              </a:lnSpc>
              <a:spcBef>
                <a:spcPct val="50000"/>
              </a:spcBef>
            </a:pPr>
            <a:r>
              <a:rPr lang="hr-HR" sz="2800" dirty="0">
                <a:solidFill>
                  <a:schemeClr val="accent1"/>
                </a:solidFill>
              </a:rPr>
              <a:t>CMF			50-77%			83-98%</a:t>
            </a:r>
          </a:p>
          <a:p>
            <a:pPr>
              <a:lnSpc>
                <a:spcPct val="80000"/>
              </a:lnSpc>
              <a:spcBef>
                <a:spcPct val="50000"/>
              </a:spcBef>
            </a:pPr>
            <a:r>
              <a:rPr lang="hr-HR" sz="2800" dirty="0">
                <a:solidFill>
                  <a:schemeClr val="accent1"/>
                </a:solidFill>
              </a:rPr>
              <a:t>AC			13%				57-63%</a:t>
            </a:r>
          </a:p>
          <a:p>
            <a:pPr>
              <a:lnSpc>
                <a:spcPct val="80000"/>
              </a:lnSpc>
              <a:spcBef>
                <a:spcPct val="50000"/>
              </a:spcBef>
            </a:pPr>
            <a:r>
              <a:rPr lang="hr-HR" sz="2800" dirty="0">
                <a:solidFill>
                  <a:schemeClr val="accent1"/>
                </a:solidFill>
              </a:rPr>
              <a:t>AC+taxan		61%				84%</a:t>
            </a:r>
          </a:p>
          <a:p>
            <a:pPr>
              <a:lnSpc>
                <a:spcPct val="80000"/>
              </a:lnSpc>
              <a:spcBef>
                <a:spcPct val="50000"/>
              </a:spcBef>
            </a:pPr>
            <a:r>
              <a:rPr lang="hr-HR" sz="2800" dirty="0">
                <a:solidFill>
                  <a:schemeClr val="accent1"/>
                </a:solidFill>
              </a:rPr>
              <a:t>CAF/CEF		23-47%			80-89%</a:t>
            </a:r>
          </a:p>
          <a:p>
            <a:pPr>
              <a:lnSpc>
                <a:spcPct val="80000"/>
              </a:lnSpc>
              <a:spcBef>
                <a:spcPct val="50000"/>
              </a:spcBef>
            </a:pPr>
            <a:r>
              <a:rPr lang="hr-HR" sz="2800" dirty="0">
                <a:solidFill>
                  <a:schemeClr val="accent1"/>
                </a:solidFill>
              </a:rPr>
              <a:t>TAC			62%    </a:t>
            </a:r>
          </a:p>
        </p:txBody>
      </p:sp>
      <p:sp>
        <p:nvSpPr>
          <p:cNvPr id="13322" name="Line 10"/>
          <p:cNvSpPr>
            <a:spLocks noChangeShapeType="1"/>
          </p:cNvSpPr>
          <p:nvPr/>
        </p:nvSpPr>
        <p:spPr bwMode="auto">
          <a:xfrm>
            <a:off x="179394" y="5373688"/>
            <a:ext cx="8785225" cy="0"/>
          </a:xfrm>
          <a:prstGeom prst="line">
            <a:avLst/>
          </a:prstGeom>
          <a:noFill/>
          <a:ln w="9525">
            <a:solidFill>
              <a:schemeClr val="bg1"/>
            </a:solidFill>
            <a:round/>
            <a:headEnd/>
            <a:tailEnd/>
          </a:ln>
          <a:effectLst/>
        </p:spPr>
        <p:txBody>
          <a:bodyPr/>
          <a:lstStyle/>
          <a:p>
            <a:endParaRPr lang="hr-HR"/>
          </a:p>
        </p:txBody>
      </p:sp>
      <p:sp>
        <p:nvSpPr>
          <p:cNvPr id="13323" name="Text Box 11"/>
          <p:cNvSpPr txBox="1">
            <a:spLocks noChangeArrowheads="1"/>
          </p:cNvSpPr>
          <p:nvPr/>
        </p:nvSpPr>
        <p:spPr bwMode="auto">
          <a:xfrm>
            <a:off x="166171" y="5414724"/>
            <a:ext cx="9396413" cy="461665"/>
          </a:xfrm>
          <a:prstGeom prst="rect">
            <a:avLst/>
          </a:prstGeom>
          <a:noFill/>
          <a:ln w="9525">
            <a:noFill/>
            <a:miter lim="800000"/>
            <a:headEnd/>
            <a:tailEnd/>
          </a:ln>
          <a:effectLst/>
        </p:spPr>
        <p:txBody>
          <a:bodyPr>
            <a:spAutoFit/>
          </a:bodyPr>
          <a:lstStyle/>
          <a:p>
            <a:pPr>
              <a:spcBef>
                <a:spcPct val="50000"/>
              </a:spcBef>
            </a:pPr>
            <a:r>
              <a:rPr lang="hr-HR" sz="2400" b="1" dirty="0">
                <a:solidFill>
                  <a:schemeClr val="accent1"/>
                </a:solidFill>
              </a:rPr>
              <a:t>CMF	12 tj </a:t>
            </a:r>
            <a:r>
              <a:rPr lang="hr-HR" sz="2400" b="1" dirty="0">
                <a:solidFill>
                  <a:schemeClr val="accent1"/>
                </a:solidFill>
                <a:cs typeface="Arial" charset="0"/>
              </a:rPr>
              <a:t>→ 55% / 36 tj → 83% amenoreja</a:t>
            </a:r>
          </a:p>
        </p:txBody>
      </p:sp>
      <p:sp>
        <p:nvSpPr>
          <p:cNvPr id="13324" name="Text Box 12"/>
          <p:cNvSpPr txBox="1">
            <a:spLocks noChangeArrowheads="1"/>
          </p:cNvSpPr>
          <p:nvPr/>
        </p:nvSpPr>
        <p:spPr bwMode="auto">
          <a:xfrm>
            <a:off x="5364167" y="5805493"/>
            <a:ext cx="3779837" cy="996427"/>
          </a:xfrm>
          <a:prstGeom prst="rect">
            <a:avLst/>
          </a:prstGeom>
          <a:noFill/>
          <a:ln w="9525">
            <a:noFill/>
            <a:miter lim="800000"/>
            <a:headEnd/>
            <a:tailEnd/>
          </a:ln>
          <a:effectLst/>
        </p:spPr>
        <p:txBody>
          <a:bodyPr>
            <a:spAutoFit/>
          </a:bodyPr>
          <a:lstStyle/>
          <a:p>
            <a:pPr>
              <a:spcBef>
                <a:spcPct val="50000"/>
              </a:spcBef>
            </a:pPr>
            <a:r>
              <a:rPr lang="hr-HR" dirty="0"/>
              <a:t>Bines et al, J.C.O.,1996</a:t>
            </a:r>
          </a:p>
          <a:p>
            <a:pPr>
              <a:lnSpc>
                <a:spcPct val="60000"/>
              </a:lnSpc>
              <a:spcBef>
                <a:spcPct val="50000"/>
              </a:spcBef>
            </a:pPr>
            <a:r>
              <a:rPr lang="hr-HR" dirty="0"/>
              <a:t>ASCO, J.C.O.,2006</a:t>
            </a:r>
          </a:p>
          <a:p>
            <a:pPr>
              <a:lnSpc>
                <a:spcPct val="60000"/>
              </a:lnSpc>
              <a:spcBef>
                <a:spcPct val="50000"/>
              </a:spcBef>
            </a:pPr>
            <a:r>
              <a:rPr lang="hr-HR" dirty="0"/>
              <a:t>Parulekar, J.C.O.,2005</a:t>
            </a:r>
          </a:p>
        </p:txBody>
      </p:sp>
      <p:sp>
        <p:nvSpPr>
          <p:cNvPr id="3" name="TekstniOkvir 2"/>
          <p:cNvSpPr txBox="1"/>
          <p:nvPr/>
        </p:nvSpPr>
        <p:spPr>
          <a:xfrm>
            <a:off x="2771800" y="892553"/>
            <a:ext cx="4824536" cy="369332"/>
          </a:xfrm>
          <a:prstGeom prst="rect">
            <a:avLst/>
          </a:prstGeom>
          <a:noFill/>
        </p:spPr>
        <p:txBody>
          <a:bodyPr wrap="square" rtlCol="0">
            <a:spAutoFit/>
          </a:bodyPr>
          <a:lstStyle/>
          <a:p>
            <a:r>
              <a:rPr lang="hr-HR" dirty="0" smtClean="0">
                <a:solidFill>
                  <a:srgbClr val="FF0000"/>
                </a:solidFill>
              </a:rPr>
              <a:t>&lt; 40 g  - nastup </a:t>
            </a:r>
            <a:r>
              <a:rPr lang="hr-HR" dirty="0" err="1" smtClean="0">
                <a:solidFill>
                  <a:srgbClr val="FF0000"/>
                </a:solidFill>
              </a:rPr>
              <a:t>amenoreje</a:t>
            </a:r>
            <a:r>
              <a:rPr lang="hr-HR" dirty="0" smtClean="0">
                <a:solidFill>
                  <a:srgbClr val="FF0000"/>
                </a:solidFill>
              </a:rPr>
              <a:t> nakon 6-16 mjeseci</a:t>
            </a:r>
            <a:endParaRPr lang="hr-HR" dirty="0"/>
          </a:p>
        </p:txBody>
      </p:sp>
      <p:sp>
        <p:nvSpPr>
          <p:cNvPr id="5" name="TekstniOkvir 4"/>
          <p:cNvSpPr txBox="1"/>
          <p:nvPr/>
        </p:nvSpPr>
        <p:spPr>
          <a:xfrm>
            <a:off x="2771800" y="1345803"/>
            <a:ext cx="4896544" cy="646331"/>
          </a:xfrm>
          <a:prstGeom prst="rect">
            <a:avLst/>
          </a:prstGeom>
          <a:noFill/>
        </p:spPr>
        <p:txBody>
          <a:bodyPr wrap="square" rtlCol="0">
            <a:spAutoFit/>
          </a:bodyPr>
          <a:lstStyle/>
          <a:p>
            <a:pPr>
              <a:spcBef>
                <a:spcPct val="50000"/>
              </a:spcBef>
            </a:pPr>
            <a:r>
              <a:rPr lang="hr-HR" dirty="0" smtClean="0">
                <a:solidFill>
                  <a:srgbClr val="FF0000"/>
                </a:solidFill>
              </a:rPr>
              <a:t>&gt; 40 </a:t>
            </a:r>
            <a:r>
              <a:rPr lang="hr-HR" dirty="0">
                <a:solidFill>
                  <a:srgbClr val="FF0000"/>
                </a:solidFill>
              </a:rPr>
              <a:t>g</a:t>
            </a:r>
            <a:r>
              <a:rPr lang="hr-HR" dirty="0" smtClean="0">
                <a:solidFill>
                  <a:srgbClr val="FF0000"/>
                </a:solidFill>
              </a:rPr>
              <a:t>. – brži nastup </a:t>
            </a:r>
            <a:r>
              <a:rPr lang="hr-HR" dirty="0" err="1" smtClean="0">
                <a:solidFill>
                  <a:srgbClr val="FF0000"/>
                </a:solidFill>
              </a:rPr>
              <a:t>amenoreje</a:t>
            </a:r>
            <a:r>
              <a:rPr lang="hr-HR" dirty="0" smtClean="0">
                <a:solidFill>
                  <a:srgbClr val="FF0000"/>
                </a:solidFill>
              </a:rPr>
              <a:t> nakon 2-4 mjeseca</a:t>
            </a:r>
            <a:r>
              <a:rPr lang="hr-HR" b="1" dirty="0">
                <a:solidFill>
                  <a:schemeClr val="bg1"/>
                </a:solidFill>
              </a:rPr>
              <a:t>	</a:t>
            </a:r>
          </a:p>
        </p:txBody>
      </p:sp>
      <p:sp>
        <p:nvSpPr>
          <p:cNvPr id="6" name="Pravokutnik 5"/>
          <p:cNvSpPr/>
          <p:nvPr/>
        </p:nvSpPr>
        <p:spPr>
          <a:xfrm>
            <a:off x="2555776" y="764704"/>
            <a:ext cx="5040560" cy="1162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Strelica udesno 6"/>
          <p:cNvSpPr/>
          <p:nvPr/>
        </p:nvSpPr>
        <p:spPr>
          <a:xfrm>
            <a:off x="1619672" y="1142261"/>
            <a:ext cx="720080" cy="407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428604"/>
            <a:ext cx="5489003" cy="496161"/>
          </a:xfrm>
          <a:prstGeom prst="rect">
            <a:avLst/>
          </a:prstGeom>
          <a:solidFill>
            <a:schemeClr val="tx2">
              <a:lumMod val="20000"/>
              <a:lumOff val="80000"/>
            </a:schemeClr>
          </a:solidFill>
        </p:spPr>
        <p:txBody>
          <a:bodyPr wrap="none">
            <a:spAutoFit/>
          </a:bodyPr>
          <a:lstStyle/>
          <a:p>
            <a:pPr algn="ctr">
              <a:lnSpc>
                <a:spcPct val="80000"/>
              </a:lnSpc>
              <a:spcBef>
                <a:spcPct val="50000"/>
              </a:spcBef>
            </a:pPr>
            <a:r>
              <a:rPr lang="hr-HR" sz="3200" dirty="0" err="1" smtClean="0">
                <a:solidFill>
                  <a:schemeClr val="tx2"/>
                </a:solidFill>
              </a:rPr>
              <a:t>Gonadotoksičnost</a:t>
            </a:r>
            <a:r>
              <a:rPr lang="hr-HR" sz="3200" dirty="0" smtClean="0">
                <a:solidFill>
                  <a:schemeClr val="tx2"/>
                </a:solidFill>
              </a:rPr>
              <a:t> kemoterapije</a:t>
            </a:r>
            <a:endParaRPr lang="hr-HR" sz="3200" dirty="0">
              <a:solidFill>
                <a:schemeClr val="tx2"/>
              </a:solidFill>
            </a:endParaRPr>
          </a:p>
        </p:txBody>
      </p:sp>
      <p:sp>
        <p:nvSpPr>
          <p:cNvPr id="3" name="Rectangle 2"/>
          <p:cNvSpPr/>
          <p:nvPr/>
        </p:nvSpPr>
        <p:spPr>
          <a:xfrm>
            <a:off x="357158" y="1214422"/>
            <a:ext cx="4390754" cy="523220"/>
          </a:xfrm>
          <a:prstGeom prst="rect">
            <a:avLst/>
          </a:prstGeom>
          <a:solidFill>
            <a:schemeClr val="tx2">
              <a:lumMod val="20000"/>
              <a:lumOff val="80000"/>
            </a:schemeClr>
          </a:solidFill>
        </p:spPr>
        <p:txBody>
          <a:bodyPr wrap="none">
            <a:spAutoFit/>
          </a:bodyPr>
          <a:lstStyle/>
          <a:p>
            <a:pPr algn="ctr"/>
            <a:r>
              <a:rPr lang="hr-HR" sz="2800" dirty="0" smtClean="0">
                <a:solidFill>
                  <a:schemeClr val="tx2"/>
                </a:solidFill>
              </a:rPr>
              <a:t>Destrukcija </a:t>
            </a:r>
            <a:r>
              <a:rPr lang="hr-HR" sz="2800" dirty="0" err="1" smtClean="0">
                <a:solidFill>
                  <a:schemeClr val="tx2"/>
                </a:solidFill>
              </a:rPr>
              <a:t>granuloza</a:t>
            </a:r>
            <a:r>
              <a:rPr lang="hr-HR" sz="2800" dirty="0" smtClean="0">
                <a:solidFill>
                  <a:schemeClr val="tx2"/>
                </a:solidFill>
              </a:rPr>
              <a:t> stanica</a:t>
            </a:r>
            <a:endParaRPr lang="hr-HR" sz="2800" dirty="0">
              <a:solidFill>
                <a:schemeClr val="tx2"/>
              </a:solidFill>
            </a:endParaRPr>
          </a:p>
        </p:txBody>
      </p:sp>
      <p:sp>
        <p:nvSpPr>
          <p:cNvPr id="4" name="Rectangle 3"/>
          <p:cNvSpPr/>
          <p:nvPr/>
        </p:nvSpPr>
        <p:spPr>
          <a:xfrm>
            <a:off x="356239" y="2204671"/>
            <a:ext cx="4287199" cy="461665"/>
          </a:xfrm>
          <a:prstGeom prst="rect">
            <a:avLst/>
          </a:prstGeom>
          <a:solidFill>
            <a:schemeClr val="accent3"/>
          </a:solidFill>
        </p:spPr>
        <p:txBody>
          <a:bodyPr wrap="none">
            <a:spAutoFit/>
          </a:bodyPr>
          <a:lstStyle/>
          <a:p>
            <a:pPr>
              <a:spcBef>
                <a:spcPct val="50000"/>
              </a:spcBef>
            </a:pPr>
            <a:r>
              <a:rPr lang="hr-HR" sz="2400" dirty="0" smtClean="0">
                <a:solidFill>
                  <a:schemeClr val="tx2"/>
                </a:solidFill>
              </a:rPr>
              <a:t>Pad produkcije E</a:t>
            </a:r>
            <a:r>
              <a:rPr lang="hr-HR" sz="2400" baseline="-25000" dirty="0" smtClean="0">
                <a:solidFill>
                  <a:schemeClr val="tx2"/>
                </a:solidFill>
              </a:rPr>
              <a:t>2</a:t>
            </a:r>
            <a:r>
              <a:rPr lang="hr-HR" sz="2400" dirty="0" smtClean="0">
                <a:solidFill>
                  <a:schemeClr val="tx2"/>
                </a:solidFill>
              </a:rPr>
              <a:t>, </a:t>
            </a:r>
            <a:r>
              <a:rPr lang="hr-HR" sz="2400" dirty="0" err="1" smtClean="0">
                <a:solidFill>
                  <a:schemeClr val="tx2"/>
                </a:solidFill>
              </a:rPr>
              <a:t>Inhibina</a:t>
            </a:r>
            <a:r>
              <a:rPr lang="hr-HR" sz="2400" dirty="0" smtClean="0">
                <a:solidFill>
                  <a:schemeClr val="tx2"/>
                </a:solidFill>
              </a:rPr>
              <a:t>, AMH</a:t>
            </a:r>
            <a:endParaRPr lang="hr-HR" sz="2400" dirty="0">
              <a:solidFill>
                <a:schemeClr val="tx2"/>
              </a:solidFill>
            </a:endParaRPr>
          </a:p>
        </p:txBody>
      </p:sp>
      <p:sp>
        <p:nvSpPr>
          <p:cNvPr id="5" name="Rectangle 8"/>
          <p:cNvSpPr>
            <a:spLocks noChangeArrowheads="1"/>
          </p:cNvSpPr>
          <p:nvPr/>
        </p:nvSpPr>
        <p:spPr bwMode="auto">
          <a:xfrm>
            <a:off x="1112672" y="3357561"/>
            <a:ext cx="2879725" cy="647700"/>
          </a:xfrm>
          <a:prstGeom prst="rect">
            <a:avLst/>
          </a:prstGeom>
          <a:solidFill>
            <a:schemeClr val="tx2">
              <a:lumMod val="20000"/>
              <a:lumOff val="80000"/>
            </a:schemeClr>
          </a:solidFill>
          <a:ln w="12700">
            <a:solidFill>
              <a:schemeClr val="tx1"/>
            </a:solidFill>
            <a:miter lim="800000"/>
            <a:headEnd/>
            <a:tailEnd/>
          </a:ln>
          <a:effectLst/>
        </p:spPr>
        <p:txBody>
          <a:bodyPr wrap="none" anchor="ctr"/>
          <a:lstStyle/>
          <a:p>
            <a:pPr algn="ctr"/>
            <a:r>
              <a:rPr lang="hr-HR" sz="3200" dirty="0">
                <a:solidFill>
                  <a:schemeClr val="tx2"/>
                </a:solidFill>
              </a:rPr>
              <a:t>Porast FSH</a:t>
            </a:r>
          </a:p>
        </p:txBody>
      </p:sp>
      <p:sp>
        <p:nvSpPr>
          <p:cNvPr id="6" name="Rectangle 5"/>
          <p:cNvSpPr/>
          <p:nvPr/>
        </p:nvSpPr>
        <p:spPr>
          <a:xfrm>
            <a:off x="2133138" y="4581128"/>
            <a:ext cx="5463198" cy="1089529"/>
          </a:xfrm>
          <a:prstGeom prst="rect">
            <a:avLst/>
          </a:prstGeom>
          <a:solidFill>
            <a:schemeClr val="tx2">
              <a:lumMod val="20000"/>
              <a:lumOff val="80000"/>
            </a:schemeClr>
          </a:solidFill>
        </p:spPr>
        <p:txBody>
          <a:bodyPr wrap="square">
            <a:spAutoFit/>
          </a:bodyPr>
          <a:lstStyle/>
          <a:p>
            <a:pPr>
              <a:lnSpc>
                <a:spcPct val="90000"/>
              </a:lnSpc>
              <a:buFontTx/>
              <a:buChar char="•"/>
            </a:pPr>
            <a:r>
              <a:rPr lang="hr-HR" b="1" dirty="0" smtClean="0"/>
              <a:t> </a:t>
            </a:r>
            <a:r>
              <a:rPr lang="hr-HR" sz="2400" dirty="0" err="1" smtClean="0">
                <a:solidFill>
                  <a:schemeClr val="tx2"/>
                </a:solidFill>
              </a:rPr>
              <a:t>aromataza</a:t>
            </a:r>
            <a:endParaRPr lang="hr-HR" sz="2400" dirty="0" smtClean="0">
              <a:solidFill>
                <a:schemeClr val="tx2"/>
              </a:solidFill>
            </a:endParaRPr>
          </a:p>
          <a:p>
            <a:pPr>
              <a:lnSpc>
                <a:spcPct val="90000"/>
              </a:lnSpc>
              <a:buFontTx/>
              <a:buChar char="•"/>
            </a:pPr>
            <a:r>
              <a:rPr lang="hr-HR" sz="2400" dirty="0" smtClean="0">
                <a:solidFill>
                  <a:schemeClr val="tx2"/>
                </a:solidFill>
              </a:rPr>
              <a:t> f. rasta TGF</a:t>
            </a:r>
            <a:r>
              <a:rPr lang="el-GR" sz="2400" baseline="-25000" dirty="0" smtClean="0">
                <a:solidFill>
                  <a:schemeClr val="tx2"/>
                </a:solidFill>
                <a:cs typeface="Arial" charset="0"/>
              </a:rPr>
              <a:t>β</a:t>
            </a:r>
            <a:r>
              <a:rPr lang="hr-HR" sz="2400" dirty="0" smtClean="0">
                <a:solidFill>
                  <a:schemeClr val="tx2"/>
                </a:solidFill>
                <a:cs typeface="Arial" charset="0"/>
              </a:rPr>
              <a:t>, IGF</a:t>
            </a:r>
          </a:p>
          <a:p>
            <a:pPr>
              <a:lnSpc>
                <a:spcPct val="90000"/>
              </a:lnSpc>
              <a:buFontTx/>
              <a:buChar char="•"/>
            </a:pPr>
            <a:r>
              <a:rPr lang="hr-HR" sz="2400" dirty="0" smtClean="0">
                <a:solidFill>
                  <a:schemeClr val="tx2"/>
                </a:solidFill>
                <a:cs typeface="Arial" charset="0"/>
              </a:rPr>
              <a:t> aktivira </a:t>
            </a:r>
            <a:r>
              <a:rPr lang="hr-HR" sz="2400" dirty="0" err="1" smtClean="0">
                <a:solidFill>
                  <a:schemeClr val="tx2"/>
                </a:solidFill>
                <a:cs typeface="Arial" charset="0"/>
              </a:rPr>
              <a:t>autokrinu</a:t>
            </a:r>
            <a:r>
              <a:rPr lang="hr-HR" sz="2400" dirty="0" smtClean="0">
                <a:solidFill>
                  <a:schemeClr val="tx2"/>
                </a:solidFill>
                <a:cs typeface="Arial" charset="0"/>
              </a:rPr>
              <a:t> i </a:t>
            </a:r>
            <a:r>
              <a:rPr lang="hr-HR" sz="2400" dirty="0" err="1" smtClean="0">
                <a:solidFill>
                  <a:schemeClr val="tx2"/>
                </a:solidFill>
                <a:cs typeface="Arial" charset="0"/>
              </a:rPr>
              <a:t>parakrinu</a:t>
            </a:r>
            <a:r>
              <a:rPr lang="hr-HR" sz="2400" dirty="0" smtClean="0">
                <a:solidFill>
                  <a:schemeClr val="tx2"/>
                </a:solidFill>
                <a:cs typeface="Arial" charset="0"/>
              </a:rPr>
              <a:t> aktivnost</a:t>
            </a:r>
            <a:endParaRPr lang="el-GR" sz="2400" dirty="0">
              <a:solidFill>
                <a:schemeClr val="tx2"/>
              </a:solidFill>
              <a:cs typeface="Arial" charset="0"/>
            </a:endParaRPr>
          </a:p>
        </p:txBody>
      </p:sp>
      <p:sp>
        <p:nvSpPr>
          <p:cNvPr id="7" name="Rectangle 6"/>
          <p:cNvSpPr/>
          <p:nvPr/>
        </p:nvSpPr>
        <p:spPr>
          <a:xfrm>
            <a:off x="6215074" y="1214422"/>
            <a:ext cx="1084400" cy="523220"/>
          </a:xfrm>
          <a:prstGeom prst="rect">
            <a:avLst/>
          </a:prstGeom>
          <a:solidFill>
            <a:schemeClr val="tx2">
              <a:lumMod val="20000"/>
              <a:lumOff val="80000"/>
            </a:schemeClr>
          </a:solidFill>
        </p:spPr>
        <p:txBody>
          <a:bodyPr wrap="none">
            <a:spAutoFit/>
          </a:bodyPr>
          <a:lstStyle/>
          <a:p>
            <a:pPr algn="ctr"/>
            <a:r>
              <a:rPr lang="hr-HR" sz="2800" dirty="0" err="1" smtClean="0">
                <a:solidFill>
                  <a:schemeClr val="tx2"/>
                </a:solidFill>
              </a:rPr>
              <a:t>oocita</a:t>
            </a:r>
            <a:endParaRPr lang="hr-HR" sz="2800" dirty="0">
              <a:solidFill>
                <a:schemeClr val="tx2"/>
              </a:solidFill>
            </a:endParaRPr>
          </a:p>
        </p:txBody>
      </p:sp>
      <p:sp>
        <p:nvSpPr>
          <p:cNvPr id="8" name="Text Box 12"/>
          <p:cNvSpPr txBox="1">
            <a:spLocks noChangeArrowheads="1"/>
          </p:cNvSpPr>
          <p:nvPr/>
        </p:nvSpPr>
        <p:spPr bwMode="auto">
          <a:xfrm>
            <a:off x="5013458" y="2143116"/>
            <a:ext cx="3951030" cy="523220"/>
          </a:xfrm>
          <a:prstGeom prst="rect">
            <a:avLst/>
          </a:prstGeom>
          <a:solidFill>
            <a:schemeClr val="accent3"/>
          </a:solidFill>
          <a:ln w="9525">
            <a:noFill/>
            <a:miter lim="800000"/>
            <a:headEnd/>
            <a:tailEnd/>
          </a:ln>
          <a:effectLst/>
        </p:spPr>
        <p:txBody>
          <a:bodyPr wrap="square">
            <a:spAutoFit/>
          </a:bodyPr>
          <a:lstStyle/>
          <a:p>
            <a:pPr>
              <a:spcBef>
                <a:spcPct val="50000"/>
              </a:spcBef>
            </a:pPr>
            <a:r>
              <a:rPr lang="hr-HR" sz="2800" dirty="0" smtClean="0"/>
              <a:t>  </a:t>
            </a:r>
            <a:r>
              <a:rPr lang="hr-HR" sz="2400" dirty="0" smtClean="0">
                <a:solidFill>
                  <a:schemeClr val="tx2"/>
                </a:solidFill>
              </a:rPr>
              <a:t>povišena regrutacija </a:t>
            </a:r>
            <a:r>
              <a:rPr lang="hr-HR" sz="2400" dirty="0" err="1" smtClean="0">
                <a:solidFill>
                  <a:schemeClr val="tx2"/>
                </a:solidFill>
              </a:rPr>
              <a:t>folikula</a:t>
            </a:r>
            <a:endParaRPr lang="hr-HR" sz="2400" dirty="0">
              <a:solidFill>
                <a:schemeClr val="tx2"/>
              </a:solidFill>
            </a:endParaRPr>
          </a:p>
        </p:txBody>
      </p:sp>
      <p:sp>
        <p:nvSpPr>
          <p:cNvPr id="9" name="Rectangle 14"/>
          <p:cNvSpPr>
            <a:spLocks noChangeArrowheads="1"/>
          </p:cNvSpPr>
          <p:nvPr/>
        </p:nvSpPr>
        <p:spPr bwMode="auto">
          <a:xfrm>
            <a:off x="5076057" y="3357561"/>
            <a:ext cx="3888432" cy="791519"/>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a:r>
              <a:rPr lang="hr-HR" sz="2400" dirty="0"/>
              <a:t>Najviša osjetljivost </a:t>
            </a:r>
            <a:endParaRPr lang="hr-HR" sz="2400" dirty="0" smtClean="0"/>
          </a:p>
          <a:p>
            <a:pPr algn="ctr"/>
            <a:r>
              <a:rPr lang="hr-HR" sz="2400" dirty="0" smtClean="0"/>
              <a:t>na kemoterapiju</a:t>
            </a:r>
            <a:endParaRPr lang="hr-HR" sz="3200" dirty="0"/>
          </a:p>
        </p:txBody>
      </p:sp>
      <p:sp>
        <p:nvSpPr>
          <p:cNvPr id="12" name="Strelica dolje 11"/>
          <p:cNvSpPr/>
          <p:nvPr/>
        </p:nvSpPr>
        <p:spPr>
          <a:xfrm>
            <a:off x="2225648" y="1844824"/>
            <a:ext cx="546152" cy="298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Strelica dolje 12"/>
          <p:cNvSpPr/>
          <p:nvPr/>
        </p:nvSpPr>
        <p:spPr>
          <a:xfrm>
            <a:off x="6442821" y="2861542"/>
            <a:ext cx="546152" cy="423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Strelica dolje 13"/>
          <p:cNvSpPr/>
          <p:nvPr/>
        </p:nvSpPr>
        <p:spPr>
          <a:xfrm>
            <a:off x="2225648" y="2852935"/>
            <a:ext cx="546152" cy="432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Strelica dolje 14"/>
          <p:cNvSpPr/>
          <p:nvPr/>
        </p:nvSpPr>
        <p:spPr>
          <a:xfrm>
            <a:off x="6442821" y="1835448"/>
            <a:ext cx="546152" cy="298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Strelica dolje 15"/>
          <p:cNvSpPr/>
          <p:nvPr/>
        </p:nvSpPr>
        <p:spPr>
          <a:xfrm>
            <a:off x="2226762" y="4077072"/>
            <a:ext cx="5461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821012" y="610128"/>
            <a:ext cx="2088232" cy="461665"/>
          </a:xfrm>
          <a:prstGeom prst="rect">
            <a:avLst/>
          </a:prstGeom>
          <a:solidFill>
            <a:schemeClr val="accent1"/>
          </a:solidFill>
          <a:ln>
            <a:solidFill>
              <a:schemeClr val="tx1"/>
            </a:solidFill>
          </a:ln>
        </p:spPr>
        <p:txBody>
          <a:bodyPr wrap="square" rtlCol="0">
            <a:spAutoFit/>
          </a:bodyPr>
          <a:lstStyle/>
          <a:p>
            <a:r>
              <a:rPr lang="hr-HR" sz="2400" dirty="0" smtClean="0">
                <a:solidFill>
                  <a:schemeClr val="bg1"/>
                </a:solidFill>
              </a:rPr>
              <a:t>Funkcija jajnika</a:t>
            </a:r>
            <a:endParaRPr lang="hr-HR" sz="2400" dirty="0">
              <a:solidFill>
                <a:schemeClr val="bg1"/>
              </a:solidFill>
            </a:endParaRPr>
          </a:p>
        </p:txBody>
      </p:sp>
      <p:sp>
        <p:nvSpPr>
          <p:cNvPr id="3" name="TekstniOkvir 2"/>
          <p:cNvSpPr txBox="1"/>
          <p:nvPr/>
        </p:nvSpPr>
        <p:spPr>
          <a:xfrm>
            <a:off x="3707904" y="587650"/>
            <a:ext cx="2088232" cy="830997"/>
          </a:xfrm>
          <a:prstGeom prst="rect">
            <a:avLst/>
          </a:prstGeom>
          <a:solidFill>
            <a:schemeClr val="accent1"/>
          </a:solidFill>
          <a:ln>
            <a:solidFill>
              <a:schemeClr val="tx1"/>
            </a:solidFill>
          </a:ln>
        </p:spPr>
        <p:txBody>
          <a:bodyPr wrap="square" rtlCol="0">
            <a:spAutoFit/>
          </a:bodyPr>
          <a:lstStyle/>
          <a:p>
            <a:r>
              <a:rPr lang="hr-HR" sz="2400" dirty="0" smtClean="0">
                <a:solidFill>
                  <a:schemeClr val="bg1"/>
                </a:solidFill>
              </a:rPr>
              <a:t>Neravnoteža hormona</a:t>
            </a:r>
            <a:endParaRPr lang="hr-HR" sz="2400" dirty="0">
              <a:solidFill>
                <a:schemeClr val="bg1"/>
              </a:solidFill>
            </a:endParaRPr>
          </a:p>
        </p:txBody>
      </p:sp>
      <p:sp>
        <p:nvSpPr>
          <p:cNvPr id="4" name="TekstniOkvir 3"/>
          <p:cNvSpPr txBox="1"/>
          <p:nvPr/>
        </p:nvSpPr>
        <p:spPr>
          <a:xfrm>
            <a:off x="6444208" y="572287"/>
            <a:ext cx="2520280" cy="1200329"/>
          </a:xfrm>
          <a:prstGeom prst="rect">
            <a:avLst/>
          </a:prstGeom>
          <a:solidFill>
            <a:schemeClr val="accent1"/>
          </a:solidFill>
          <a:ln>
            <a:solidFill>
              <a:schemeClr val="tx1"/>
            </a:solidFill>
          </a:ln>
        </p:spPr>
        <p:txBody>
          <a:bodyPr wrap="square" rtlCol="0">
            <a:spAutoFit/>
          </a:bodyPr>
          <a:lstStyle/>
          <a:p>
            <a:r>
              <a:rPr lang="hr-HR" sz="2400" dirty="0" smtClean="0">
                <a:solidFill>
                  <a:schemeClr val="bg1"/>
                </a:solidFill>
              </a:rPr>
              <a:t>Oštećena funkcija uterusa, </a:t>
            </a:r>
            <a:r>
              <a:rPr lang="hr-HR" sz="2400" dirty="0" err="1" smtClean="0">
                <a:solidFill>
                  <a:schemeClr val="bg1"/>
                </a:solidFill>
              </a:rPr>
              <a:t>cerviksa</a:t>
            </a:r>
            <a:r>
              <a:rPr lang="hr-HR" sz="2400" dirty="0" smtClean="0">
                <a:solidFill>
                  <a:schemeClr val="bg1"/>
                </a:solidFill>
              </a:rPr>
              <a:t>, jajovoda</a:t>
            </a:r>
            <a:endParaRPr lang="hr-HR" sz="2400" dirty="0">
              <a:solidFill>
                <a:schemeClr val="bg1"/>
              </a:solidFill>
            </a:endParaRPr>
          </a:p>
        </p:txBody>
      </p:sp>
      <p:sp>
        <p:nvSpPr>
          <p:cNvPr id="5" name="TekstniOkvir 4"/>
          <p:cNvSpPr txBox="1"/>
          <p:nvPr/>
        </p:nvSpPr>
        <p:spPr>
          <a:xfrm>
            <a:off x="265973" y="2471439"/>
            <a:ext cx="3227217" cy="2308324"/>
          </a:xfrm>
          <a:prstGeom prst="rect">
            <a:avLst/>
          </a:prstGeom>
          <a:solidFill>
            <a:schemeClr val="tx2"/>
          </a:solidFill>
        </p:spPr>
        <p:txBody>
          <a:bodyPr wrap="square" rtlCol="0">
            <a:spAutoFit/>
          </a:bodyPr>
          <a:lstStyle/>
          <a:p>
            <a:pPr marL="342900" indent="-342900">
              <a:buFont typeface="Wingdings" pitchFamily="2" charset="2"/>
              <a:buChar char="§"/>
            </a:pPr>
            <a:r>
              <a:rPr lang="hr-HR" sz="2400" dirty="0" smtClean="0">
                <a:solidFill>
                  <a:schemeClr val="bg1"/>
                </a:solidFill>
              </a:rPr>
              <a:t>Najosjetljivije </a:t>
            </a:r>
            <a:r>
              <a:rPr lang="hr-HR" sz="2400" dirty="0" err="1" smtClean="0">
                <a:solidFill>
                  <a:schemeClr val="bg1"/>
                </a:solidFill>
              </a:rPr>
              <a:t>oocite</a:t>
            </a:r>
            <a:r>
              <a:rPr lang="hr-HR" sz="2400" dirty="0" smtClean="0">
                <a:solidFill>
                  <a:schemeClr val="bg1"/>
                </a:solidFill>
              </a:rPr>
              <a:t>, </a:t>
            </a:r>
            <a:r>
              <a:rPr lang="hr-HR" sz="2400" dirty="0" err="1" smtClean="0">
                <a:solidFill>
                  <a:schemeClr val="bg1"/>
                </a:solidFill>
              </a:rPr>
              <a:t>granuloza</a:t>
            </a:r>
            <a:r>
              <a:rPr lang="hr-HR" sz="2400" dirty="0" smtClean="0">
                <a:solidFill>
                  <a:schemeClr val="bg1"/>
                </a:solidFill>
              </a:rPr>
              <a:t> stanice</a:t>
            </a:r>
          </a:p>
          <a:p>
            <a:pPr marL="342900" indent="-342900">
              <a:buFont typeface="Wingdings" pitchFamily="2" charset="2"/>
              <a:buChar char="§"/>
            </a:pPr>
            <a:r>
              <a:rPr lang="hr-HR" sz="2400" dirty="0" smtClean="0">
                <a:solidFill>
                  <a:schemeClr val="bg1"/>
                </a:solidFill>
              </a:rPr>
              <a:t>Pad broja primordijalnih </a:t>
            </a:r>
            <a:r>
              <a:rPr lang="hr-HR" sz="2400" dirty="0" err="1" smtClean="0">
                <a:solidFill>
                  <a:schemeClr val="bg1"/>
                </a:solidFill>
              </a:rPr>
              <a:t>folikula</a:t>
            </a:r>
            <a:endParaRPr lang="hr-HR" sz="2400" dirty="0" smtClean="0">
              <a:solidFill>
                <a:schemeClr val="bg1"/>
              </a:solidFill>
            </a:endParaRPr>
          </a:p>
          <a:p>
            <a:pPr marL="342900" indent="-342900">
              <a:buFont typeface="Wingdings" pitchFamily="2" charset="2"/>
              <a:buChar char="§"/>
            </a:pPr>
            <a:r>
              <a:rPr lang="hr-HR" sz="2400" dirty="0" smtClean="0">
                <a:solidFill>
                  <a:schemeClr val="bg1"/>
                </a:solidFill>
              </a:rPr>
              <a:t>Pad ovarijske rezerve</a:t>
            </a:r>
            <a:endParaRPr lang="hr-HR" sz="2400" dirty="0">
              <a:solidFill>
                <a:schemeClr val="bg1"/>
              </a:solidFill>
            </a:endParaRPr>
          </a:p>
        </p:txBody>
      </p:sp>
      <p:sp>
        <p:nvSpPr>
          <p:cNvPr id="6" name="TekstniOkvir 5"/>
          <p:cNvSpPr txBox="1"/>
          <p:nvPr/>
        </p:nvSpPr>
        <p:spPr>
          <a:xfrm>
            <a:off x="3580243" y="2463220"/>
            <a:ext cx="2592288" cy="1200329"/>
          </a:xfrm>
          <a:prstGeom prst="rect">
            <a:avLst/>
          </a:prstGeom>
          <a:solidFill>
            <a:schemeClr val="tx2"/>
          </a:solidFill>
        </p:spPr>
        <p:txBody>
          <a:bodyPr wrap="square" rtlCol="0">
            <a:spAutoFit/>
          </a:bodyPr>
          <a:lstStyle/>
          <a:p>
            <a:pPr marL="285750" indent="-285750">
              <a:buFont typeface="Wingdings" pitchFamily="2" charset="2"/>
              <a:buChar char="§"/>
            </a:pPr>
            <a:r>
              <a:rPr lang="hr-HR" sz="2400" dirty="0" err="1" smtClean="0">
                <a:solidFill>
                  <a:schemeClr val="bg1"/>
                </a:solidFill>
              </a:rPr>
              <a:t>Oligo</a:t>
            </a:r>
            <a:r>
              <a:rPr lang="hr-HR" sz="2400" dirty="0" smtClean="0">
                <a:solidFill>
                  <a:schemeClr val="bg1"/>
                </a:solidFill>
              </a:rPr>
              <a:t>/</a:t>
            </a:r>
            <a:r>
              <a:rPr lang="hr-HR" sz="2400" dirty="0" err="1" smtClean="0">
                <a:solidFill>
                  <a:schemeClr val="bg1"/>
                </a:solidFill>
              </a:rPr>
              <a:t>amenoreja</a:t>
            </a:r>
            <a:endParaRPr lang="hr-HR" sz="2400" dirty="0" smtClean="0">
              <a:solidFill>
                <a:schemeClr val="bg1"/>
              </a:solidFill>
            </a:endParaRPr>
          </a:p>
          <a:p>
            <a:pPr marL="285750" indent="-285750">
              <a:buFont typeface="Wingdings" pitchFamily="2" charset="2"/>
              <a:buChar char="§"/>
            </a:pPr>
            <a:r>
              <a:rPr lang="hr-HR" sz="2400" dirty="0" smtClean="0">
                <a:solidFill>
                  <a:schemeClr val="bg1"/>
                </a:solidFill>
              </a:rPr>
              <a:t>Prijevremena menopauza</a:t>
            </a:r>
            <a:endParaRPr lang="hr-HR" sz="2400" dirty="0">
              <a:solidFill>
                <a:schemeClr val="bg1"/>
              </a:solidFill>
            </a:endParaRPr>
          </a:p>
        </p:txBody>
      </p:sp>
      <p:sp>
        <p:nvSpPr>
          <p:cNvPr id="7" name="Pravokutnik 6"/>
          <p:cNvSpPr/>
          <p:nvPr/>
        </p:nvSpPr>
        <p:spPr>
          <a:xfrm>
            <a:off x="6300192" y="2463220"/>
            <a:ext cx="2843808" cy="2308324"/>
          </a:xfrm>
          <a:prstGeom prst="rect">
            <a:avLst/>
          </a:prstGeom>
          <a:solidFill>
            <a:schemeClr val="tx2"/>
          </a:solidFill>
        </p:spPr>
        <p:txBody>
          <a:bodyPr wrap="square">
            <a:spAutoFit/>
          </a:bodyPr>
          <a:lstStyle/>
          <a:p>
            <a:pPr lvl="1">
              <a:buFont typeface="Arial" pitchFamily="34" charset="0"/>
              <a:buChar char="•"/>
            </a:pPr>
            <a:r>
              <a:rPr lang="hr-HR" sz="2400" dirty="0">
                <a:solidFill>
                  <a:schemeClr val="bg1"/>
                </a:solidFill>
              </a:rPr>
              <a:t>Fibroza, vaskularna </a:t>
            </a:r>
            <a:r>
              <a:rPr lang="hr-HR" sz="2400" dirty="0" err="1">
                <a:solidFill>
                  <a:schemeClr val="bg1"/>
                </a:solidFill>
              </a:rPr>
              <a:t>insuficijencija</a:t>
            </a:r>
            <a:endParaRPr lang="hr-HR" sz="2400" dirty="0">
              <a:solidFill>
                <a:schemeClr val="bg1"/>
              </a:solidFill>
            </a:endParaRPr>
          </a:p>
          <a:p>
            <a:pPr lvl="1">
              <a:buFont typeface="Arial" pitchFamily="34" charset="0"/>
              <a:buChar char="•"/>
            </a:pPr>
            <a:r>
              <a:rPr lang="hr-HR" sz="2400" dirty="0">
                <a:solidFill>
                  <a:schemeClr val="bg1"/>
                </a:solidFill>
              </a:rPr>
              <a:t>Nepovoljan okoliš za implantaciju</a:t>
            </a:r>
          </a:p>
        </p:txBody>
      </p:sp>
      <p:sp>
        <p:nvSpPr>
          <p:cNvPr id="8" name="Strelica dolje 7"/>
          <p:cNvSpPr/>
          <p:nvPr/>
        </p:nvSpPr>
        <p:spPr>
          <a:xfrm>
            <a:off x="1547664" y="1772615"/>
            <a:ext cx="720080" cy="570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Strelica dolje 8"/>
          <p:cNvSpPr/>
          <p:nvPr/>
        </p:nvSpPr>
        <p:spPr>
          <a:xfrm>
            <a:off x="4396255" y="1772616"/>
            <a:ext cx="720080" cy="570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Strelica dolje 9"/>
          <p:cNvSpPr/>
          <p:nvPr/>
        </p:nvSpPr>
        <p:spPr>
          <a:xfrm>
            <a:off x="7344308" y="1772616"/>
            <a:ext cx="720080" cy="570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616133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age.slidesharecdn.com/12alevinetexasaya1-101014122424-phpapp01/95/slide-36-728.jpg?1287077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14290"/>
            <a:ext cx="8715436" cy="65008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8728" y="428604"/>
            <a:ext cx="628654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chemeClr val="tx2"/>
                </a:solidFill>
              </a:rPr>
              <a:t>Smanjena ovarijska rezerva</a:t>
            </a:r>
            <a:endParaRPr lang="hr-HR" sz="3200" dirty="0">
              <a:solidFill>
                <a:schemeClr val="tx2"/>
              </a:solidFill>
            </a:endParaRPr>
          </a:p>
        </p:txBody>
      </p:sp>
      <p:sp>
        <p:nvSpPr>
          <p:cNvPr id="4" name="Rectangle 3"/>
          <p:cNvSpPr/>
          <p:nvPr/>
        </p:nvSpPr>
        <p:spPr>
          <a:xfrm>
            <a:off x="2857488" y="2000240"/>
            <a:ext cx="114300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2"/>
                </a:solidFill>
              </a:rPr>
              <a:t>Liječenje</a:t>
            </a:r>
            <a:endParaRPr lang="hr-HR" dirty="0">
              <a:solidFill>
                <a:schemeClr val="tx2"/>
              </a:solidFill>
            </a:endParaRPr>
          </a:p>
        </p:txBody>
      </p:sp>
      <p:sp>
        <p:nvSpPr>
          <p:cNvPr id="5" name="Rectangle 4"/>
          <p:cNvSpPr/>
          <p:nvPr/>
        </p:nvSpPr>
        <p:spPr>
          <a:xfrm>
            <a:off x="428596" y="2714620"/>
            <a:ext cx="78581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2"/>
                </a:solidFill>
              </a:rPr>
              <a:t>AFC</a:t>
            </a:r>
            <a:endParaRPr lang="hr-HR" dirty="0">
              <a:solidFill>
                <a:schemeClr val="tx2"/>
              </a:solidFill>
            </a:endParaRPr>
          </a:p>
        </p:txBody>
      </p:sp>
      <p:sp>
        <p:nvSpPr>
          <p:cNvPr id="6" name="Rectangle 5"/>
          <p:cNvSpPr/>
          <p:nvPr/>
        </p:nvSpPr>
        <p:spPr>
          <a:xfrm>
            <a:off x="6072198" y="5143512"/>
            <a:ext cx="178595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p:cNvSpPr/>
          <p:nvPr/>
        </p:nvSpPr>
        <p:spPr>
          <a:xfrm>
            <a:off x="6357950" y="5214950"/>
            <a:ext cx="1857388"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7"/>
          <p:cNvSpPr/>
          <p:nvPr/>
        </p:nvSpPr>
        <p:spPr>
          <a:xfrm>
            <a:off x="6572264" y="5786454"/>
            <a:ext cx="2214578"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p:cNvSpPr/>
          <p:nvPr/>
        </p:nvSpPr>
        <p:spPr>
          <a:xfrm>
            <a:off x="4476219" y="2020869"/>
            <a:ext cx="4357718"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000" dirty="0" smtClean="0">
                <a:solidFill>
                  <a:schemeClr val="tx2"/>
                </a:solidFill>
              </a:rPr>
              <a:t>Serumska razina FSH, E2, AMH, </a:t>
            </a:r>
            <a:r>
              <a:rPr lang="hr-HR" sz="2000" dirty="0" err="1" smtClean="0">
                <a:solidFill>
                  <a:schemeClr val="tx2"/>
                </a:solidFill>
              </a:rPr>
              <a:t>inhibin</a:t>
            </a:r>
            <a:r>
              <a:rPr lang="hr-HR" sz="2000" dirty="0" smtClean="0">
                <a:solidFill>
                  <a:schemeClr val="tx2"/>
                </a:solidFill>
              </a:rPr>
              <a:t> B</a:t>
            </a:r>
          </a:p>
          <a:p>
            <a:r>
              <a:rPr lang="hr-HR" sz="2000" dirty="0" smtClean="0">
                <a:solidFill>
                  <a:schemeClr val="tx2"/>
                </a:solidFill>
              </a:rPr>
              <a:t>UZV – AFC,  volumen jajnika</a:t>
            </a:r>
            <a:endParaRPr lang="hr-HR" sz="2000" dirty="0">
              <a:solidFill>
                <a:schemeClr val="tx2"/>
              </a:solidFill>
            </a:endParaRPr>
          </a:p>
        </p:txBody>
      </p:sp>
      <p:pic>
        <p:nvPicPr>
          <p:cNvPr id="11" name="Picture 3"/>
          <p:cNvPicPr>
            <a:picLocks noChangeAspect="1" noChangeArrowheads="1"/>
          </p:cNvPicPr>
          <p:nvPr/>
        </p:nvPicPr>
        <p:blipFill>
          <a:blip r:embed="rId3" cstate="print"/>
          <a:srcRect/>
          <a:stretch>
            <a:fillRect/>
          </a:stretch>
        </p:blipFill>
        <p:spPr bwMode="auto">
          <a:xfrm>
            <a:off x="6300192" y="3339636"/>
            <a:ext cx="2543865" cy="2753660"/>
          </a:xfrm>
          <a:prstGeom prst="rect">
            <a:avLst/>
          </a:prstGeom>
          <a:noFill/>
          <a:ln w="9525">
            <a:noFill/>
            <a:round/>
            <a:headEnd/>
            <a:tailEnd/>
          </a:ln>
          <a:effectLst/>
        </p:spPr>
      </p:pic>
    </p:spTree>
    <p:extLst>
      <p:ext uri="{BB962C8B-B14F-4D97-AF65-F5344CB8AC3E}">
        <p14:creationId xmlns:p14="http://schemas.microsoft.com/office/powerpoint/2010/main" val="3565633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792" y="764704"/>
            <a:ext cx="220317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hr-HR" sz="2400" dirty="0" smtClean="0">
                <a:latin typeface="Arial Unicode MS" pitchFamily="34" charset="-128"/>
                <a:ea typeface="Arial Unicode MS" pitchFamily="34" charset="-128"/>
                <a:cs typeface="Arial Unicode MS" pitchFamily="34" charset="-128"/>
              </a:rPr>
              <a:t>Kratkoročne </a:t>
            </a:r>
            <a:endParaRPr lang="hr-HR" sz="2400" dirty="0">
              <a:latin typeface="Arial Unicode MS" pitchFamily="34" charset="-128"/>
              <a:ea typeface="Arial Unicode MS" pitchFamily="34" charset="-128"/>
              <a:cs typeface="Arial Unicode MS" pitchFamily="34" charset="-128"/>
            </a:endParaRPr>
          </a:p>
        </p:txBody>
      </p:sp>
      <p:sp>
        <p:nvSpPr>
          <p:cNvPr id="3" name="TextBox 2"/>
          <p:cNvSpPr txBox="1"/>
          <p:nvPr/>
        </p:nvSpPr>
        <p:spPr>
          <a:xfrm>
            <a:off x="5286380" y="764703"/>
            <a:ext cx="223794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hr-HR" sz="2400" dirty="0" smtClean="0">
                <a:latin typeface="Arial Unicode MS" pitchFamily="34" charset="-128"/>
                <a:ea typeface="Arial Unicode MS" pitchFamily="34" charset="-128"/>
                <a:cs typeface="Arial Unicode MS" pitchFamily="34" charset="-128"/>
              </a:rPr>
              <a:t>Dugotrajne</a:t>
            </a:r>
            <a:endParaRPr lang="hr-HR" sz="2400" dirty="0">
              <a:latin typeface="Arial Unicode MS" pitchFamily="34" charset="-128"/>
              <a:ea typeface="Arial Unicode MS" pitchFamily="34" charset="-128"/>
              <a:cs typeface="Arial Unicode MS" pitchFamily="34" charset="-128"/>
            </a:endParaRPr>
          </a:p>
        </p:txBody>
      </p:sp>
      <p:sp>
        <p:nvSpPr>
          <p:cNvPr id="4" name="TextBox 3"/>
          <p:cNvSpPr txBox="1"/>
          <p:nvPr/>
        </p:nvSpPr>
        <p:spPr>
          <a:xfrm>
            <a:off x="1071538" y="106711"/>
            <a:ext cx="7820942" cy="523220"/>
          </a:xfrm>
          <a:prstGeom prst="rect">
            <a:avLst/>
          </a:prstGeom>
          <a:noFill/>
        </p:spPr>
        <p:txBody>
          <a:bodyPr wrap="square" rtlCol="0">
            <a:spAutoFit/>
          </a:bodyPr>
          <a:lstStyle/>
          <a:p>
            <a:r>
              <a:rPr lang="hr-HR" sz="2800" dirty="0" smtClean="0">
                <a:solidFill>
                  <a:schemeClr val="accent1"/>
                </a:solidFill>
                <a:latin typeface="Arial Unicode MS" pitchFamily="34" charset="-128"/>
                <a:ea typeface="Arial Unicode MS" pitchFamily="34" charset="-128"/>
                <a:cs typeface="Arial Unicode MS" pitchFamily="34" charset="-128"/>
              </a:rPr>
              <a:t>Posljedice </a:t>
            </a:r>
            <a:r>
              <a:rPr lang="hr-HR" sz="2800" dirty="0" err="1" smtClean="0">
                <a:solidFill>
                  <a:schemeClr val="accent1"/>
                </a:solidFill>
                <a:latin typeface="Arial Unicode MS" pitchFamily="34" charset="-128"/>
                <a:ea typeface="Arial Unicode MS" pitchFamily="34" charset="-128"/>
                <a:cs typeface="Arial Unicode MS" pitchFamily="34" charset="-128"/>
              </a:rPr>
              <a:t>ijatrogene</a:t>
            </a:r>
            <a:r>
              <a:rPr lang="hr-HR" sz="2800" dirty="0" smtClean="0">
                <a:solidFill>
                  <a:schemeClr val="accent1"/>
                </a:solidFill>
                <a:latin typeface="Arial Unicode MS" pitchFamily="34" charset="-128"/>
                <a:ea typeface="Arial Unicode MS" pitchFamily="34" charset="-128"/>
                <a:cs typeface="Arial Unicode MS" pitchFamily="34" charset="-128"/>
              </a:rPr>
              <a:t> prijevremene menopauze</a:t>
            </a:r>
            <a:endParaRPr lang="hr-HR" sz="2800" dirty="0">
              <a:solidFill>
                <a:schemeClr val="accent1"/>
              </a:solidFill>
              <a:latin typeface="Arial Unicode MS" pitchFamily="34" charset="-128"/>
              <a:ea typeface="Arial Unicode MS" pitchFamily="34" charset="-128"/>
              <a:cs typeface="Arial Unicode MS" pitchFamily="34" charset="-128"/>
            </a:endParaRPr>
          </a:p>
        </p:txBody>
      </p:sp>
      <p:sp>
        <p:nvSpPr>
          <p:cNvPr id="5" name="TekstniOkvir 5"/>
          <p:cNvSpPr txBox="1"/>
          <p:nvPr/>
        </p:nvSpPr>
        <p:spPr>
          <a:xfrm>
            <a:off x="731673" y="1412776"/>
            <a:ext cx="4500594" cy="1631216"/>
          </a:xfrm>
          <a:prstGeom prst="rect">
            <a:avLst/>
          </a:prstGeom>
          <a:noFill/>
        </p:spPr>
        <p:txBody>
          <a:bodyPr wrap="square" rtlCol="0">
            <a:spAutoFit/>
          </a:bodyPr>
          <a:lstStyle/>
          <a:p>
            <a:r>
              <a:rPr lang="hr-HR" sz="2000" dirty="0" smtClean="0">
                <a:solidFill>
                  <a:schemeClr val="accent1"/>
                </a:solidFill>
                <a:latin typeface="Arial Unicode MS" pitchFamily="34" charset="-128"/>
                <a:ea typeface="Arial Unicode MS" pitchFamily="34" charset="-128"/>
                <a:cs typeface="Arial Unicode MS" pitchFamily="34" charset="-128"/>
              </a:rPr>
              <a:t>Vazomotorni simptomi</a:t>
            </a:r>
          </a:p>
          <a:p>
            <a:r>
              <a:rPr lang="hr-HR" sz="2000" dirty="0" smtClean="0">
                <a:solidFill>
                  <a:schemeClr val="accent1"/>
                </a:solidFill>
                <a:latin typeface="Arial Unicode MS" pitchFamily="34" charset="-128"/>
                <a:ea typeface="Arial Unicode MS" pitchFamily="34" charset="-128"/>
                <a:cs typeface="Arial Unicode MS" pitchFamily="34" charset="-128"/>
              </a:rPr>
              <a:t>Vaginalni simptomi</a:t>
            </a:r>
          </a:p>
          <a:p>
            <a:r>
              <a:rPr lang="hr-HR" sz="2000" dirty="0" smtClean="0">
                <a:solidFill>
                  <a:schemeClr val="accent1"/>
                </a:solidFill>
                <a:latin typeface="Arial Unicode MS" pitchFamily="34" charset="-128"/>
                <a:ea typeface="Arial Unicode MS" pitchFamily="34" charset="-128"/>
                <a:cs typeface="Arial Unicode MS" pitchFamily="34" charset="-128"/>
              </a:rPr>
              <a:t>Disfunkcija donjeg </a:t>
            </a:r>
            <a:r>
              <a:rPr lang="hr-HR" sz="2000" dirty="0" err="1" smtClean="0">
                <a:solidFill>
                  <a:schemeClr val="accent1"/>
                </a:solidFill>
                <a:latin typeface="Arial Unicode MS" pitchFamily="34" charset="-128"/>
                <a:ea typeface="Arial Unicode MS" pitchFamily="34" charset="-128"/>
                <a:cs typeface="Arial Unicode MS" pitchFamily="34" charset="-128"/>
              </a:rPr>
              <a:t>urotrakta</a:t>
            </a:r>
            <a:endParaRPr lang="hr-HR" sz="2000" dirty="0" smtClean="0">
              <a:solidFill>
                <a:schemeClr val="accent1"/>
              </a:solidFill>
              <a:latin typeface="Arial Unicode MS" pitchFamily="34" charset="-128"/>
              <a:ea typeface="Arial Unicode MS" pitchFamily="34" charset="-128"/>
              <a:cs typeface="Arial Unicode MS" pitchFamily="34" charset="-128"/>
            </a:endParaRPr>
          </a:p>
          <a:p>
            <a:r>
              <a:rPr lang="hr-HR" sz="2000" dirty="0" err="1" smtClean="0">
                <a:solidFill>
                  <a:schemeClr val="accent1"/>
                </a:solidFill>
                <a:latin typeface="Arial Unicode MS" pitchFamily="34" charset="-128"/>
                <a:ea typeface="Arial Unicode MS" pitchFamily="34" charset="-128"/>
                <a:cs typeface="Arial Unicode MS" pitchFamily="34" charset="-128"/>
              </a:rPr>
              <a:t>Psihoseksualna</a:t>
            </a:r>
            <a:r>
              <a:rPr lang="hr-HR" sz="2000" dirty="0" smtClean="0">
                <a:solidFill>
                  <a:schemeClr val="accent1"/>
                </a:solidFill>
                <a:latin typeface="Arial Unicode MS" pitchFamily="34" charset="-128"/>
                <a:ea typeface="Arial Unicode MS" pitchFamily="34" charset="-128"/>
                <a:cs typeface="Arial Unicode MS" pitchFamily="34" charset="-128"/>
              </a:rPr>
              <a:t> disfunkcija</a:t>
            </a:r>
            <a:endParaRPr lang="hr-HR" sz="2000" dirty="0">
              <a:solidFill>
                <a:schemeClr val="accent1"/>
              </a:solidFill>
              <a:latin typeface="Arial Unicode MS" pitchFamily="34" charset="-128"/>
              <a:ea typeface="Arial Unicode MS" pitchFamily="34" charset="-128"/>
              <a:cs typeface="Arial Unicode MS" pitchFamily="34" charset="-128"/>
            </a:endParaRPr>
          </a:p>
          <a:p>
            <a:r>
              <a:rPr lang="hr-HR" sz="2000" dirty="0" smtClean="0">
                <a:solidFill>
                  <a:schemeClr val="accent1"/>
                </a:solidFill>
                <a:latin typeface="Arial Unicode MS" pitchFamily="34" charset="-128"/>
                <a:ea typeface="Arial Unicode MS" pitchFamily="34" charset="-128"/>
                <a:cs typeface="Arial Unicode MS" pitchFamily="34" charset="-128"/>
              </a:rPr>
              <a:t>Poremećaji raspoloženja i spavanja</a:t>
            </a:r>
            <a:endParaRPr lang="hr-HR" sz="2000" dirty="0">
              <a:solidFill>
                <a:schemeClr val="accent1"/>
              </a:solidFill>
              <a:latin typeface="Arial Unicode MS" pitchFamily="34" charset="-128"/>
              <a:ea typeface="Arial Unicode MS" pitchFamily="34" charset="-128"/>
              <a:cs typeface="Arial Unicode MS" pitchFamily="34" charset="-128"/>
            </a:endParaRPr>
          </a:p>
        </p:txBody>
      </p:sp>
      <p:sp>
        <p:nvSpPr>
          <p:cNvPr id="6" name="TekstniOkvir 4"/>
          <p:cNvSpPr txBox="1"/>
          <p:nvPr/>
        </p:nvSpPr>
        <p:spPr>
          <a:xfrm>
            <a:off x="5232267" y="1397023"/>
            <a:ext cx="3024336" cy="1938992"/>
          </a:xfrm>
          <a:prstGeom prst="rect">
            <a:avLst/>
          </a:prstGeom>
          <a:noFill/>
        </p:spPr>
        <p:txBody>
          <a:bodyPr wrap="square" rtlCol="0">
            <a:spAutoFit/>
          </a:bodyPr>
          <a:lstStyle/>
          <a:p>
            <a:r>
              <a:rPr lang="hr-HR" sz="2000" dirty="0" smtClean="0">
                <a:solidFill>
                  <a:schemeClr val="accent1"/>
                </a:solidFill>
                <a:latin typeface="Arial Unicode MS" pitchFamily="34" charset="-128"/>
                <a:ea typeface="Arial Unicode MS" pitchFamily="34" charset="-128"/>
                <a:cs typeface="Arial Unicode MS" pitchFamily="34" charset="-128"/>
              </a:rPr>
              <a:t>Prijevremena smrt</a:t>
            </a:r>
          </a:p>
          <a:p>
            <a:r>
              <a:rPr lang="hr-HR" sz="2000" dirty="0" smtClean="0">
                <a:solidFill>
                  <a:schemeClr val="accent1"/>
                </a:solidFill>
                <a:latin typeface="Arial Unicode MS" pitchFamily="34" charset="-128"/>
                <a:ea typeface="Arial Unicode MS" pitchFamily="34" charset="-128"/>
                <a:cs typeface="Arial Unicode MS" pitchFamily="34" charset="-128"/>
              </a:rPr>
              <a:t>Kardiovaskularna bolesti</a:t>
            </a:r>
          </a:p>
          <a:p>
            <a:r>
              <a:rPr lang="hr-HR" sz="2000" dirty="0" smtClean="0">
                <a:solidFill>
                  <a:schemeClr val="accent1"/>
                </a:solidFill>
                <a:latin typeface="Arial Unicode MS" pitchFamily="34" charset="-128"/>
                <a:ea typeface="Arial Unicode MS" pitchFamily="34" charset="-128"/>
                <a:cs typeface="Arial Unicode MS" pitchFamily="34" charset="-128"/>
              </a:rPr>
              <a:t>Neurološke bolesti</a:t>
            </a:r>
          </a:p>
          <a:p>
            <a:r>
              <a:rPr lang="hr-HR" sz="2000" dirty="0" smtClean="0">
                <a:solidFill>
                  <a:schemeClr val="accent1"/>
                </a:solidFill>
                <a:latin typeface="Arial Unicode MS" pitchFamily="34" charset="-128"/>
                <a:ea typeface="Arial Unicode MS" pitchFamily="34" charset="-128"/>
                <a:cs typeface="Arial Unicode MS" pitchFamily="34" charset="-128"/>
              </a:rPr>
              <a:t>Osteoporoza </a:t>
            </a:r>
          </a:p>
          <a:p>
            <a:r>
              <a:rPr lang="hr-HR" sz="2000" dirty="0" smtClean="0">
                <a:solidFill>
                  <a:schemeClr val="accent1"/>
                </a:solidFill>
                <a:latin typeface="Arial Unicode MS" pitchFamily="34" charset="-128"/>
                <a:ea typeface="Arial Unicode MS" pitchFamily="34" charset="-128"/>
                <a:cs typeface="Arial Unicode MS" pitchFamily="34" charset="-128"/>
              </a:rPr>
              <a:t>Kognitivne disfunkcije</a:t>
            </a:r>
          </a:p>
          <a:p>
            <a:r>
              <a:rPr lang="hr-HR" sz="2000" dirty="0" smtClean="0">
                <a:solidFill>
                  <a:schemeClr val="accent1"/>
                </a:solidFill>
                <a:latin typeface="Arial Unicode MS" pitchFamily="34" charset="-128"/>
                <a:ea typeface="Arial Unicode MS" pitchFamily="34" charset="-128"/>
                <a:cs typeface="Arial Unicode MS" pitchFamily="34" charset="-128"/>
              </a:rPr>
              <a:t>Neplodnost </a:t>
            </a:r>
            <a:endParaRPr lang="hr-HR" sz="2000" dirty="0">
              <a:solidFill>
                <a:schemeClr val="accent1"/>
              </a:solidFill>
              <a:latin typeface="Arial Unicode MS" pitchFamily="34" charset="-128"/>
              <a:ea typeface="Arial Unicode MS" pitchFamily="34" charset="-128"/>
              <a:cs typeface="Arial Unicode MS" pitchFamily="34" charset="-128"/>
            </a:endParaRPr>
          </a:p>
        </p:txBody>
      </p:sp>
      <p:pic>
        <p:nvPicPr>
          <p:cNvPr id="7" name="Picture 4" descr="menopause-001"/>
          <p:cNvPicPr>
            <a:picLocks noChangeAspect="1" noChangeArrowheads="1"/>
          </p:cNvPicPr>
          <p:nvPr/>
        </p:nvPicPr>
        <p:blipFill>
          <a:blip r:embed="rId3"/>
          <a:srcRect/>
          <a:stretch>
            <a:fillRect/>
          </a:stretch>
        </p:blipFill>
        <p:spPr bwMode="auto">
          <a:xfrm>
            <a:off x="467544" y="3374239"/>
            <a:ext cx="3600400" cy="3064371"/>
          </a:xfrm>
          <a:prstGeom prst="rect">
            <a:avLst/>
          </a:prstGeom>
          <a:noFill/>
          <a:ln w="28575">
            <a:solidFill>
              <a:schemeClr val="tx1"/>
            </a:solidFill>
          </a:ln>
        </p:spPr>
      </p:pic>
      <p:pic>
        <p:nvPicPr>
          <p:cNvPr id="8" name="Picture 20"/>
          <p:cNvPicPr>
            <a:picLocks noChangeArrowheads="1"/>
          </p:cNvPicPr>
          <p:nvPr/>
        </p:nvPicPr>
        <p:blipFill>
          <a:blip r:embed="rId4" cstate="print"/>
          <a:srcRect/>
          <a:stretch>
            <a:fillRect/>
          </a:stretch>
        </p:blipFill>
        <p:spPr bwMode="auto">
          <a:xfrm>
            <a:off x="5063214" y="3410242"/>
            <a:ext cx="3462338" cy="2992363"/>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305005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a 1"/>
          <p:cNvSpPr/>
          <p:nvPr/>
        </p:nvSpPr>
        <p:spPr>
          <a:xfrm>
            <a:off x="0" y="285728"/>
            <a:ext cx="2880320"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bg1"/>
                </a:solidFill>
                <a:latin typeface="+mj-lt"/>
              </a:rPr>
              <a:t>PORAST UČESTALOSTI ZLOĆUDNIH BOLESTI U REPRODUKCIJSKO DOBA</a:t>
            </a:r>
            <a:endParaRPr lang="hr-HR" dirty="0">
              <a:solidFill>
                <a:schemeClr val="bg1"/>
              </a:solidFill>
              <a:latin typeface="+mj-lt"/>
            </a:endParaRPr>
          </a:p>
        </p:txBody>
      </p:sp>
      <p:sp>
        <p:nvSpPr>
          <p:cNvPr id="4" name="Elipsa 3"/>
          <p:cNvSpPr/>
          <p:nvPr/>
        </p:nvSpPr>
        <p:spPr>
          <a:xfrm>
            <a:off x="0" y="2500306"/>
            <a:ext cx="2880320" cy="2000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ZNAČAJNO BOLJE PREŽIVLJENJE I STOPE IZLJEČENJA</a:t>
            </a:r>
            <a:endParaRPr lang="hr-HR" dirty="0"/>
          </a:p>
        </p:txBody>
      </p:sp>
      <p:sp>
        <p:nvSpPr>
          <p:cNvPr id="5" name="Elipsa 4"/>
          <p:cNvSpPr/>
          <p:nvPr/>
        </p:nvSpPr>
        <p:spPr>
          <a:xfrm>
            <a:off x="0" y="4929198"/>
            <a:ext cx="2880320"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1/1000 ODRASLIH</a:t>
            </a:r>
          </a:p>
          <a:p>
            <a:pPr algn="ctr"/>
            <a:r>
              <a:rPr lang="hr-HR" dirty="0" smtClean="0"/>
              <a:t>PREŽIVJELI ZLOĆUDNU BOLEST U DJETINJSTVU</a:t>
            </a:r>
            <a:endParaRPr lang="hr-HR" dirty="0"/>
          </a:p>
        </p:txBody>
      </p:sp>
      <p:sp>
        <p:nvSpPr>
          <p:cNvPr id="3" name="Elipsa 2"/>
          <p:cNvSpPr/>
          <p:nvPr/>
        </p:nvSpPr>
        <p:spPr>
          <a:xfrm>
            <a:off x="6119664" y="0"/>
            <a:ext cx="3024336"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REPRODUKTIVNA TEHNOLOGIJA</a:t>
            </a:r>
            <a:endParaRPr lang="hr-HR" dirty="0"/>
          </a:p>
        </p:txBody>
      </p:sp>
      <p:sp>
        <p:nvSpPr>
          <p:cNvPr id="7" name="Elipsa 6"/>
          <p:cNvSpPr/>
          <p:nvPr/>
        </p:nvSpPr>
        <p:spPr>
          <a:xfrm>
            <a:off x="6215074" y="2500306"/>
            <a:ext cx="2928926"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PACIJENT : POTREBE KVALITETA ŽIVOTA</a:t>
            </a:r>
            <a:endParaRPr lang="hr-HR"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26" y="1643050"/>
            <a:ext cx="3286148" cy="342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ipsa 6"/>
          <p:cNvSpPr/>
          <p:nvPr/>
        </p:nvSpPr>
        <p:spPr>
          <a:xfrm>
            <a:off x="6215074" y="4786322"/>
            <a:ext cx="2928926" cy="192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PRIJEVREMENA MENOPAUZA</a:t>
            </a:r>
          </a:p>
          <a:p>
            <a:pPr algn="ctr"/>
            <a:r>
              <a:rPr lang="hr-HR" dirty="0" smtClean="0"/>
              <a:t>NEPLODNOST</a:t>
            </a:r>
            <a:endParaRPr lang="hr-HR" dirty="0"/>
          </a:p>
        </p:txBody>
      </p:sp>
      <p:sp>
        <p:nvSpPr>
          <p:cNvPr id="11" name="Up-Down Arrow 10"/>
          <p:cNvSpPr/>
          <p:nvPr/>
        </p:nvSpPr>
        <p:spPr>
          <a:xfrm>
            <a:off x="7429520" y="4071942"/>
            <a:ext cx="642942" cy="1000132"/>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Up-Down Arrow 11"/>
          <p:cNvSpPr/>
          <p:nvPr/>
        </p:nvSpPr>
        <p:spPr>
          <a:xfrm>
            <a:off x="7429520" y="1785926"/>
            <a:ext cx="642942" cy="107157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Up-Down Arrow 12"/>
          <p:cNvSpPr/>
          <p:nvPr/>
        </p:nvSpPr>
        <p:spPr>
          <a:xfrm>
            <a:off x="1214414" y="1928802"/>
            <a:ext cx="571504" cy="857256"/>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Up-Down Arrow 13"/>
          <p:cNvSpPr/>
          <p:nvPr/>
        </p:nvSpPr>
        <p:spPr>
          <a:xfrm>
            <a:off x="1214414" y="4214818"/>
            <a:ext cx="571504" cy="857256"/>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26438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henaturalmedicalhealthwell.com/wp-content/uploads/2013/05/DHEA-Cloud-Map-03.jpg"/>
          <p:cNvPicPr>
            <a:picLocks noChangeAspect="1" noChangeArrowheads="1"/>
          </p:cNvPicPr>
          <p:nvPr/>
        </p:nvPicPr>
        <p:blipFill>
          <a:blip r:embed="rId2"/>
          <a:srcRect/>
          <a:stretch>
            <a:fillRect/>
          </a:stretch>
        </p:blipFill>
        <p:spPr bwMode="auto">
          <a:xfrm>
            <a:off x="357158" y="785794"/>
            <a:ext cx="8429684" cy="5143399"/>
          </a:xfrm>
          <a:prstGeom prst="rect">
            <a:avLst/>
          </a:prstGeom>
          <a:noFill/>
        </p:spPr>
      </p:pic>
      <p:sp>
        <p:nvSpPr>
          <p:cNvPr id="4" name="Rectangle 3"/>
          <p:cNvSpPr/>
          <p:nvPr/>
        </p:nvSpPr>
        <p:spPr>
          <a:xfrm>
            <a:off x="1428728" y="256646"/>
            <a:ext cx="6715172" cy="523220"/>
          </a:xfrm>
          <a:prstGeom prst="rect">
            <a:avLst/>
          </a:prstGeom>
        </p:spPr>
        <p:txBody>
          <a:bodyPr wrap="square">
            <a:spAutoFit/>
          </a:bodyPr>
          <a:lstStyle/>
          <a:p>
            <a:r>
              <a:rPr lang="hr-HR" sz="2800" dirty="0" smtClean="0"/>
              <a:t>Kada „ promjena” stigne prerano…</a:t>
            </a:r>
            <a:r>
              <a:rPr lang="en-US" sz="2800" dirty="0" smtClean="0"/>
              <a:t> </a:t>
            </a:r>
            <a:endParaRPr lang="hr-HR" sz="2800" dirty="0"/>
          </a:p>
        </p:txBody>
      </p:sp>
      <p:sp>
        <p:nvSpPr>
          <p:cNvPr id="5" name="Rectangle 4"/>
          <p:cNvSpPr/>
          <p:nvPr/>
        </p:nvSpPr>
        <p:spPr>
          <a:xfrm>
            <a:off x="3923928" y="5934670"/>
            <a:ext cx="4862882" cy="646331"/>
          </a:xfrm>
          <a:prstGeom prst="rect">
            <a:avLst/>
          </a:prstGeom>
        </p:spPr>
        <p:txBody>
          <a:bodyPr wrap="square">
            <a:spAutoFit/>
          </a:bodyPr>
          <a:lstStyle/>
          <a:p>
            <a:r>
              <a:rPr lang="hr-HR" dirty="0" smtClean="0"/>
              <a:t>Nagli nastup </a:t>
            </a:r>
            <a:r>
              <a:rPr lang="hr-HR" dirty="0" err="1" smtClean="0"/>
              <a:t>postmenopauze</a:t>
            </a:r>
            <a:r>
              <a:rPr lang="hr-HR" dirty="0" smtClean="0"/>
              <a:t> – iznenadni i jaki simptomi</a:t>
            </a:r>
            <a:r>
              <a:rPr lang="en-US" dirty="0" smtClean="0"/>
              <a:t> </a:t>
            </a:r>
            <a:endParaRPr lang="en-US" dirty="0"/>
          </a:p>
        </p:txBody>
      </p:sp>
    </p:spTree>
    <p:extLst>
      <p:ext uri="{BB962C8B-B14F-4D97-AF65-F5344CB8AC3E}">
        <p14:creationId xmlns:p14="http://schemas.microsoft.com/office/powerpoint/2010/main" val="2139258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28600"/>
            <a:ext cx="6429420" cy="990600"/>
          </a:xfrm>
          <a:noFill/>
        </p:spPr>
        <p:txBody>
          <a:bodyPr/>
          <a:lstStyle/>
          <a:p>
            <a:r>
              <a:rPr lang="hr-HR" dirty="0" smtClean="0">
                <a:solidFill>
                  <a:schemeClr val="accent1"/>
                </a:solidFill>
                <a:latin typeface="+mn-lt"/>
              </a:rPr>
              <a:t>Očuvanje plodnosti - žene</a:t>
            </a:r>
            <a:endParaRPr lang="hr-HR" dirty="0">
              <a:solidFill>
                <a:schemeClr val="accent1"/>
              </a:solidFill>
              <a:latin typeface="+mn-lt"/>
            </a:endParaRPr>
          </a:p>
        </p:txBody>
      </p:sp>
      <p:sp>
        <p:nvSpPr>
          <p:cNvPr id="3" name="Content Placeholder 2"/>
          <p:cNvSpPr>
            <a:spLocks noGrp="1"/>
          </p:cNvSpPr>
          <p:nvPr>
            <p:ph sz="quarter" idx="1"/>
          </p:nvPr>
        </p:nvSpPr>
        <p:spPr>
          <a:noFill/>
        </p:spPr>
        <p:txBody>
          <a:bodyPr>
            <a:normAutofit fontScale="92500" lnSpcReduction="20000"/>
          </a:bodyPr>
          <a:lstStyle/>
          <a:p>
            <a:r>
              <a:rPr lang="hr-HR" dirty="0" smtClean="0">
                <a:solidFill>
                  <a:schemeClr val="accent1"/>
                </a:solidFill>
              </a:rPr>
              <a:t>Dob</a:t>
            </a:r>
          </a:p>
          <a:p>
            <a:r>
              <a:rPr lang="hr-HR" dirty="0" smtClean="0">
                <a:solidFill>
                  <a:schemeClr val="accent1"/>
                </a:solidFill>
              </a:rPr>
              <a:t>Vrsta liječenja ( kemo i/ili iradijacija)</a:t>
            </a:r>
          </a:p>
          <a:p>
            <a:r>
              <a:rPr lang="hr-HR" dirty="0" smtClean="0">
                <a:solidFill>
                  <a:schemeClr val="accent1"/>
                </a:solidFill>
              </a:rPr>
              <a:t>Tip i klinički stadij bolesti, rizik metastaziranja u jajnike</a:t>
            </a:r>
          </a:p>
          <a:p>
            <a:r>
              <a:rPr lang="hr-HR" dirty="0" smtClean="0">
                <a:solidFill>
                  <a:schemeClr val="accent1"/>
                </a:solidFill>
              </a:rPr>
              <a:t>Partner</a:t>
            </a:r>
          </a:p>
          <a:p>
            <a:r>
              <a:rPr lang="hr-HR" dirty="0" smtClean="0">
                <a:solidFill>
                  <a:schemeClr val="accent1"/>
                </a:solidFill>
              </a:rPr>
              <a:t>Vrijeme !</a:t>
            </a:r>
          </a:p>
          <a:p>
            <a:r>
              <a:rPr lang="hr-HR" dirty="0" smtClean="0">
                <a:solidFill>
                  <a:schemeClr val="accent1"/>
                </a:solidFill>
              </a:rPr>
              <a:t>Indukcija ovulacije</a:t>
            </a:r>
          </a:p>
          <a:p>
            <a:r>
              <a:rPr lang="hr-HR" dirty="0" smtClean="0">
                <a:solidFill>
                  <a:schemeClr val="accent1"/>
                </a:solidFill>
              </a:rPr>
              <a:t>Hormonska ovisnost tumora</a:t>
            </a:r>
          </a:p>
          <a:p>
            <a:r>
              <a:rPr lang="hr-HR" dirty="0" smtClean="0">
                <a:solidFill>
                  <a:schemeClr val="accent1"/>
                </a:solidFill>
              </a:rPr>
              <a:t>Da li privremeno povišeni E2 povisuje rizik za ca/recidiv</a:t>
            </a:r>
            <a:endParaRPr lang="hr-HR" dirty="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5"/>
            <a:ext cx="9144000" cy="1077218"/>
          </a:xfrm>
          <a:prstGeom prst="rect">
            <a:avLst/>
          </a:prstGeom>
          <a:noFill/>
          <a:ln w="9525">
            <a:noFill/>
            <a:miter lim="800000"/>
            <a:headEnd/>
            <a:tailEnd/>
          </a:ln>
          <a:effectLst/>
        </p:spPr>
        <p:txBody>
          <a:bodyPr>
            <a:spAutoFit/>
          </a:bodyPr>
          <a:lstStyle/>
          <a:p>
            <a:pPr algn="ctr">
              <a:spcBef>
                <a:spcPct val="50000"/>
              </a:spcBef>
            </a:pPr>
            <a:r>
              <a:rPr lang="hr-HR" sz="3200" dirty="0">
                <a:solidFill>
                  <a:schemeClr val="accent1"/>
                </a:solidFill>
              </a:rPr>
              <a:t>Liječenje premenopauzalnog raka dojke: očuvanje plodnosti</a:t>
            </a:r>
          </a:p>
        </p:txBody>
      </p:sp>
      <p:sp>
        <p:nvSpPr>
          <p:cNvPr id="15365" name="AutoShape 5" descr="Large confetti"/>
          <p:cNvSpPr>
            <a:spLocks noChangeArrowheads="1"/>
          </p:cNvSpPr>
          <p:nvPr/>
        </p:nvSpPr>
        <p:spPr bwMode="auto">
          <a:xfrm>
            <a:off x="144463" y="1196981"/>
            <a:ext cx="8964612" cy="1439863"/>
          </a:xfrm>
          <a:prstGeom prst="foldedCorner">
            <a:avLst>
              <a:gd name="adj" fmla="val 12500"/>
            </a:avLst>
          </a:prstGeom>
          <a:solidFill>
            <a:schemeClr val="bg1"/>
          </a:solidFill>
          <a:ln w="9525">
            <a:solidFill>
              <a:srgbClr val="FFCC99"/>
            </a:solidFill>
            <a:round/>
            <a:headEnd/>
            <a:tailEnd/>
          </a:ln>
          <a:effectLst/>
        </p:spPr>
        <p:txBody>
          <a:bodyPr wrap="none" anchor="ctr"/>
          <a:lstStyle/>
          <a:p>
            <a:pPr algn="ctr">
              <a:lnSpc>
                <a:spcPct val="140000"/>
              </a:lnSpc>
            </a:pPr>
            <a:r>
              <a:rPr lang="hr-HR" sz="3200" dirty="0">
                <a:solidFill>
                  <a:schemeClr val="accent1"/>
                </a:solidFill>
              </a:rPr>
              <a:t>Ima smisla samo onda ako intervencije i</a:t>
            </a:r>
          </a:p>
          <a:p>
            <a:pPr algn="ctr">
              <a:lnSpc>
                <a:spcPct val="90000"/>
              </a:lnSpc>
            </a:pPr>
            <a:r>
              <a:rPr lang="hr-HR" sz="3200" dirty="0">
                <a:solidFill>
                  <a:schemeClr val="accent1"/>
                </a:solidFill>
              </a:rPr>
              <a:t>trudnoća ne utječu na recidiv ili novi</a:t>
            </a:r>
          </a:p>
          <a:p>
            <a:pPr algn="ctr">
              <a:lnSpc>
                <a:spcPct val="90000"/>
              </a:lnSpc>
            </a:pPr>
            <a:r>
              <a:rPr lang="hr-HR" sz="3200" dirty="0">
                <a:solidFill>
                  <a:schemeClr val="accent1"/>
                </a:solidFill>
              </a:rPr>
              <a:t>primarni rak!</a:t>
            </a:r>
          </a:p>
        </p:txBody>
      </p:sp>
      <p:sp>
        <p:nvSpPr>
          <p:cNvPr id="15366" name="Rectangle 6"/>
          <p:cNvSpPr>
            <a:spLocks noChangeArrowheads="1"/>
          </p:cNvSpPr>
          <p:nvPr/>
        </p:nvSpPr>
        <p:spPr bwMode="auto">
          <a:xfrm>
            <a:off x="250825" y="2643182"/>
            <a:ext cx="8893175" cy="3673475"/>
          </a:xfrm>
          <a:prstGeom prst="rect">
            <a:avLst/>
          </a:prstGeom>
          <a:solidFill>
            <a:schemeClr val="tx1">
              <a:lumMod val="50000"/>
              <a:lumOff val="50000"/>
            </a:schemeClr>
          </a:solidFill>
          <a:ln w="38100">
            <a:solidFill>
              <a:srgbClr val="FFCC99"/>
            </a:solidFill>
            <a:miter lim="800000"/>
            <a:headEnd/>
            <a:tailEnd/>
          </a:ln>
          <a:effectLst/>
        </p:spPr>
        <p:txBody>
          <a:bodyPr wrap="none" anchor="ctr"/>
          <a:lstStyle/>
          <a:p>
            <a:pPr>
              <a:lnSpc>
                <a:spcPct val="120000"/>
              </a:lnSpc>
              <a:buFont typeface="Symbol" pitchFamily="18" charset="2"/>
              <a:buChar char="Þ"/>
            </a:pPr>
            <a:r>
              <a:rPr lang="hr-HR" sz="2800" b="1" dirty="0">
                <a:solidFill>
                  <a:srgbClr val="FFCC99"/>
                </a:solidFill>
                <a:sym typeface="Symbol" pitchFamily="18" charset="2"/>
              </a:rPr>
              <a:t> </a:t>
            </a:r>
            <a:r>
              <a:rPr lang="hr-HR" sz="2800" dirty="0">
                <a:solidFill>
                  <a:schemeClr val="tx2"/>
                </a:solidFill>
                <a:sym typeface="Symbol" pitchFamily="18" charset="2"/>
              </a:rPr>
              <a:t>10 godina rizik nakon liječenja</a:t>
            </a:r>
          </a:p>
          <a:p>
            <a:pPr>
              <a:lnSpc>
                <a:spcPct val="120000"/>
              </a:lnSpc>
              <a:buFont typeface="Symbol" pitchFamily="18" charset="2"/>
              <a:buChar char="Þ"/>
            </a:pPr>
            <a:r>
              <a:rPr lang="hr-HR" sz="2800" dirty="0">
                <a:solidFill>
                  <a:schemeClr val="tx2"/>
                </a:solidFill>
                <a:sym typeface="Symbol" pitchFamily="18" charset="2"/>
              </a:rPr>
              <a:t> najviši rizik za recidiv 2-3 godine poslije kemoth.</a:t>
            </a:r>
          </a:p>
          <a:p>
            <a:pPr>
              <a:lnSpc>
                <a:spcPct val="120000"/>
              </a:lnSpc>
              <a:buFont typeface="Symbol" pitchFamily="18" charset="2"/>
              <a:buChar char="Þ"/>
            </a:pPr>
            <a:r>
              <a:rPr lang="hr-HR" sz="2800" dirty="0">
                <a:solidFill>
                  <a:schemeClr val="tx2"/>
                </a:solidFill>
                <a:sym typeface="Symbol" pitchFamily="18" charset="2"/>
              </a:rPr>
              <a:t> nakon 3 godine</a:t>
            </a:r>
          </a:p>
          <a:p>
            <a:pPr>
              <a:lnSpc>
                <a:spcPct val="120000"/>
              </a:lnSpc>
              <a:buFont typeface="Symbol" pitchFamily="18" charset="2"/>
              <a:buNone/>
            </a:pPr>
            <a:r>
              <a:rPr lang="hr-HR" sz="2800" dirty="0">
                <a:solidFill>
                  <a:schemeClr val="tx2"/>
                </a:solidFill>
                <a:sym typeface="Symbol" pitchFamily="18" charset="2"/>
              </a:rPr>
              <a:t>	- 10% godišnji rizik lnd      i receptor</a:t>
            </a:r>
          </a:p>
          <a:p>
            <a:pPr>
              <a:lnSpc>
                <a:spcPct val="120000"/>
              </a:lnSpc>
              <a:buFont typeface="Symbol" pitchFamily="18" charset="2"/>
              <a:buNone/>
            </a:pPr>
            <a:r>
              <a:rPr lang="hr-HR" sz="2800" dirty="0">
                <a:solidFill>
                  <a:schemeClr val="tx2"/>
                </a:solidFill>
                <a:sym typeface="Symbol" pitchFamily="18" charset="2"/>
              </a:rPr>
              <a:t>	- manji rizik kod receptor</a:t>
            </a:r>
          </a:p>
          <a:p>
            <a:pPr>
              <a:lnSpc>
                <a:spcPct val="120000"/>
              </a:lnSpc>
              <a:buFont typeface="Symbol" pitchFamily="18" charset="2"/>
              <a:buChar char="Þ"/>
            </a:pPr>
            <a:r>
              <a:rPr lang="hr-HR" sz="2800" dirty="0">
                <a:solidFill>
                  <a:schemeClr val="tx2"/>
                </a:solidFill>
                <a:sym typeface="Symbol" pitchFamily="18" charset="2"/>
              </a:rPr>
              <a:t> kemoth.        povisuje rizik za fetalne anomalije</a:t>
            </a:r>
          </a:p>
          <a:p>
            <a:pPr>
              <a:lnSpc>
                <a:spcPct val="120000"/>
              </a:lnSpc>
              <a:buFont typeface="Symbol" pitchFamily="18" charset="2"/>
              <a:buChar char="Þ"/>
            </a:pPr>
            <a:r>
              <a:rPr lang="hr-HR" sz="2800" dirty="0">
                <a:solidFill>
                  <a:schemeClr val="tx2"/>
                </a:solidFill>
                <a:sym typeface="Symbol" pitchFamily="18" charset="2"/>
              </a:rPr>
              <a:t> zastoj rasta fetusa i spontani pobačaji?</a:t>
            </a:r>
          </a:p>
        </p:txBody>
      </p:sp>
      <p:sp>
        <p:nvSpPr>
          <p:cNvPr id="15367" name="Oval 7"/>
          <p:cNvSpPr>
            <a:spLocks noChangeArrowheads="1"/>
          </p:cNvSpPr>
          <p:nvPr/>
        </p:nvSpPr>
        <p:spPr bwMode="auto">
          <a:xfrm>
            <a:off x="4500562" y="4357694"/>
            <a:ext cx="431800" cy="360363"/>
          </a:xfrm>
          <a:prstGeom prst="ellipse">
            <a:avLst/>
          </a:prstGeom>
          <a:solidFill>
            <a:srgbClr val="FFCC99"/>
          </a:solidFill>
          <a:ln w="9525">
            <a:solidFill>
              <a:schemeClr val="tx1"/>
            </a:solidFill>
            <a:round/>
            <a:headEnd/>
            <a:tailEnd/>
          </a:ln>
          <a:effectLst/>
        </p:spPr>
        <p:txBody>
          <a:bodyPr wrap="none" anchor="ctr"/>
          <a:lstStyle/>
          <a:p>
            <a:pPr algn="ctr"/>
            <a:r>
              <a:rPr lang="hr-HR" sz="2800" b="1" dirty="0"/>
              <a:t>+</a:t>
            </a:r>
          </a:p>
        </p:txBody>
      </p:sp>
      <p:sp>
        <p:nvSpPr>
          <p:cNvPr id="15368" name="Oval 8"/>
          <p:cNvSpPr>
            <a:spLocks noChangeArrowheads="1"/>
          </p:cNvSpPr>
          <p:nvPr/>
        </p:nvSpPr>
        <p:spPr bwMode="auto">
          <a:xfrm>
            <a:off x="6643702" y="4357694"/>
            <a:ext cx="431800" cy="360363"/>
          </a:xfrm>
          <a:prstGeom prst="ellipse">
            <a:avLst/>
          </a:prstGeom>
          <a:solidFill>
            <a:srgbClr val="FFCC99"/>
          </a:solidFill>
          <a:ln w="9525">
            <a:solidFill>
              <a:schemeClr val="tx1"/>
            </a:solidFill>
            <a:round/>
            <a:headEnd/>
            <a:tailEnd/>
          </a:ln>
          <a:effectLst/>
        </p:spPr>
        <p:txBody>
          <a:bodyPr wrap="none" anchor="ctr"/>
          <a:lstStyle/>
          <a:p>
            <a:pPr algn="ctr"/>
            <a:r>
              <a:rPr lang="hr-HR" sz="2800" b="1"/>
              <a:t>+</a:t>
            </a:r>
          </a:p>
        </p:txBody>
      </p:sp>
      <p:sp>
        <p:nvSpPr>
          <p:cNvPr id="15369" name="Oval 9"/>
          <p:cNvSpPr>
            <a:spLocks noChangeArrowheads="1"/>
          </p:cNvSpPr>
          <p:nvPr/>
        </p:nvSpPr>
        <p:spPr bwMode="auto">
          <a:xfrm>
            <a:off x="4929190" y="4857760"/>
            <a:ext cx="431800" cy="360363"/>
          </a:xfrm>
          <a:prstGeom prst="ellipse">
            <a:avLst/>
          </a:prstGeom>
          <a:solidFill>
            <a:srgbClr val="FFCC99"/>
          </a:solidFill>
          <a:ln w="9525">
            <a:solidFill>
              <a:schemeClr val="tx1"/>
            </a:solidFill>
            <a:round/>
            <a:headEnd/>
            <a:tailEnd/>
          </a:ln>
          <a:effectLst/>
        </p:spPr>
        <p:txBody>
          <a:bodyPr wrap="none" anchor="ctr"/>
          <a:lstStyle/>
          <a:p>
            <a:pPr algn="ctr"/>
            <a:r>
              <a:rPr lang="hr-HR" sz="2800" b="1"/>
              <a:t>-</a:t>
            </a:r>
          </a:p>
        </p:txBody>
      </p:sp>
      <p:sp>
        <p:nvSpPr>
          <p:cNvPr id="15370" name="Oval 10"/>
          <p:cNvSpPr>
            <a:spLocks noChangeArrowheads="1"/>
          </p:cNvSpPr>
          <p:nvPr/>
        </p:nvSpPr>
        <p:spPr bwMode="auto">
          <a:xfrm>
            <a:off x="1857356" y="5357826"/>
            <a:ext cx="720725" cy="431800"/>
          </a:xfrm>
          <a:prstGeom prst="ellipse">
            <a:avLst/>
          </a:prstGeom>
          <a:solidFill>
            <a:srgbClr val="FFCC99"/>
          </a:solidFill>
          <a:ln w="9525">
            <a:solidFill>
              <a:schemeClr val="tx1"/>
            </a:solidFill>
            <a:round/>
            <a:headEnd/>
            <a:tailEnd/>
          </a:ln>
          <a:effectLst/>
        </p:spPr>
        <p:txBody>
          <a:bodyPr wrap="none" anchor="ctr"/>
          <a:lstStyle/>
          <a:p>
            <a:pPr algn="ctr"/>
            <a:r>
              <a:rPr lang="hr-HR" sz="2800" b="1" dirty="0"/>
              <a:t>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r-HR" b="1" dirty="0" smtClean="0">
                <a:solidFill>
                  <a:schemeClr val="accent1"/>
                </a:solidFill>
              </a:rPr>
              <a:t/>
            </a:r>
            <a:br>
              <a:rPr lang="hr-HR" b="1" dirty="0" smtClean="0">
                <a:solidFill>
                  <a:schemeClr val="accent1"/>
                </a:solidFill>
              </a:rPr>
            </a:br>
            <a:r>
              <a:rPr lang="hr-HR" b="1" dirty="0" smtClean="0">
                <a:solidFill>
                  <a:schemeClr val="accent1"/>
                </a:solidFill>
              </a:rPr>
              <a:t>Metode očuvanja plodnosti</a:t>
            </a:r>
            <a:br>
              <a:rPr lang="hr-HR" b="1" dirty="0" smtClean="0">
                <a:solidFill>
                  <a:schemeClr val="accent1"/>
                </a:solidFill>
              </a:rPr>
            </a:br>
            <a:endParaRPr lang="hr-HR" b="1" dirty="0">
              <a:solidFill>
                <a:schemeClr val="accent1"/>
              </a:solidFill>
            </a:endParaRPr>
          </a:p>
        </p:txBody>
      </p:sp>
      <p:sp>
        <p:nvSpPr>
          <p:cNvPr id="3" name="Content Placeholder 2"/>
          <p:cNvSpPr>
            <a:spLocks noGrp="1"/>
          </p:cNvSpPr>
          <p:nvPr>
            <p:ph sz="quarter" idx="1"/>
          </p:nvPr>
        </p:nvSpPr>
        <p:spPr>
          <a:xfrm>
            <a:off x="612648" y="1600205"/>
            <a:ext cx="8153400" cy="5043511"/>
          </a:xfrm>
        </p:spPr>
        <p:txBody>
          <a:bodyPr>
            <a:normAutofit fontScale="70000" lnSpcReduction="20000"/>
          </a:bodyPr>
          <a:lstStyle/>
          <a:p>
            <a:pPr marL="742950" indent="-742950">
              <a:lnSpc>
                <a:spcPct val="120000"/>
              </a:lnSpc>
              <a:buNone/>
            </a:pPr>
            <a:r>
              <a:rPr lang="hr-HR" sz="4000" dirty="0" smtClean="0">
                <a:solidFill>
                  <a:schemeClr val="tx2"/>
                </a:solidFill>
              </a:rPr>
              <a:t>1. Smrzavanje zametaka (embrija)</a:t>
            </a:r>
          </a:p>
          <a:p>
            <a:pPr marL="742950" indent="-742950">
              <a:lnSpc>
                <a:spcPct val="120000"/>
              </a:lnSpc>
              <a:buNone/>
            </a:pPr>
            <a:r>
              <a:rPr lang="hr-HR" sz="4000" dirty="0" smtClean="0">
                <a:solidFill>
                  <a:schemeClr val="tx2"/>
                </a:solidFill>
              </a:rPr>
              <a:t>2. Smrzavanje jajnih stanica (oocita)</a:t>
            </a:r>
          </a:p>
          <a:p>
            <a:pPr marL="742950" indent="-742950">
              <a:lnSpc>
                <a:spcPct val="120000"/>
              </a:lnSpc>
              <a:buNone/>
            </a:pPr>
            <a:r>
              <a:rPr lang="hr-HR" sz="4000" dirty="0" smtClean="0">
                <a:solidFill>
                  <a:schemeClr val="tx2"/>
                </a:solidFill>
              </a:rPr>
              <a:t>3. Smrzavanje tkiva jajnika</a:t>
            </a:r>
          </a:p>
          <a:p>
            <a:pPr marL="742950" indent="-742950">
              <a:lnSpc>
                <a:spcPct val="120000"/>
              </a:lnSpc>
              <a:buNone/>
            </a:pPr>
            <a:r>
              <a:rPr lang="hr-HR" sz="4000" dirty="0" smtClean="0">
                <a:solidFill>
                  <a:schemeClr val="tx2"/>
                </a:solidFill>
              </a:rPr>
              <a:t>	- kasnija retransplantacija</a:t>
            </a:r>
          </a:p>
          <a:p>
            <a:pPr marL="742950" indent="-742950">
              <a:lnSpc>
                <a:spcPct val="120000"/>
              </a:lnSpc>
              <a:buNone/>
            </a:pPr>
            <a:r>
              <a:rPr lang="hr-HR" sz="4000" dirty="0" smtClean="0">
                <a:solidFill>
                  <a:schemeClr val="tx2"/>
                </a:solidFill>
              </a:rPr>
              <a:t>4. Analozi gonadotropnog releasing hormona (GnRH)</a:t>
            </a:r>
          </a:p>
          <a:p>
            <a:pPr marL="742950" indent="-742950">
              <a:lnSpc>
                <a:spcPct val="120000"/>
              </a:lnSpc>
              <a:buNone/>
            </a:pPr>
            <a:r>
              <a:rPr lang="hr-HR" sz="4000" dirty="0" smtClean="0">
                <a:solidFill>
                  <a:schemeClr val="tx2"/>
                </a:solidFill>
              </a:rPr>
              <a:t>	- uz kemoterapiju</a:t>
            </a:r>
          </a:p>
          <a:p>
            <a:pPr marL="742950" indent="-742950">
              <a:lnSpc>
                <a:spcPct val="120000"/>
              </a:lnSpc>
              <a:buNone/>
            </a:pPr>
            <a:r>
              <a:rPr lang="hr-HR" sz="4000" dirty="0" smtClean="0">
                <a:solidFill>
                  <a:schemeClr val="tx2"/>
                </a:solidFill>
              </a:rPr>
              <a:t>5. Transpozicija jajnika</a:t>
            </a:r>
          </a:p>
          <a:p>
            <a:pPr marL="742950" indent="-742950">
              <a:lnSpc>
                <a:spcPct val="120000"/>
              </a:lnSpc>
              <a:buNone/>
            </a:pPr>
            <a:r>
              <a:rPr lang="hr-HR" sz="4000" dirty="0" smtClean="0">
                <a:solidFill>
                  <a:schemeClr val="tx2"/>
                </a:solidFill>
              </a:rPr>
              <a:t>	- kod Ra terapije</a:t>
            </a:r>
          </a:p>
          <a:p>
            <a:pPr marL="742950" indent="-742950">
              <a:lnSpc>
                <a:spcPct val="120000"/>
              </a:lnSpc>
              <a:buNone/>
            </a:pPr>
            <a:r>
              <a:rPr lang="hr-HR" sz="4000" dirty="0" smtClean="0">
                <a:solidFill>
                  <a:schemeClr val="tx2"/>
                </a:solidFill>
              </a:rPr>
              <a:t>6. Donacija oocita</a:t>
            </a:r>
          </a:p>
          <a:p>
            <a:endParaRPr lang="hr-H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dirty="0" err="1" smtClean="0">
                <a:solidFill>
                  <a:schemeClr val="accent1"/>
                </a:solidFill>
              </a:rPr>
              <a:t>Kriopohrana</a:t>
            </a:r>
            <a:r>
              <a:rPr lang="hr-HR" sz="4000" dirty="0" smtClean="0">
                <a:solidFill>
                  <a:schemeClr val="accent1"/>
                </a:solidFill>
              </a:rPr>
              <a:t> zametka</a:t>
            </a:r>
            <a:endParaRPr lang="hr-HR" sz="4000" dirty="0">
              <a:solidFill>
                <a:schemeClr val="accent1"/>
              </a:solidFill>
            </a:endParaRPr>
          </a:p>
        </p:txBody>
      </p:sp>
      <p:sp>
        <p:nvSpPr>
          <p:cNvPr id="3" name="Content Placeholder 2"/>
          <p:cNvSpPr>
            <a:spLocks noGrp="1"/>
          </p:cNvSpPr>
          <p:nvPr>
            <p:ph sz="quarter" idx="1"/>
          </p:nvPr>
        </p:nvSpPr>
        <p:spPr>
          <a:xfrm>
            <a:off x="142844" y="1340768"/>
            <a:ext cx="8543956" cy="4785395"/>
          </a:xfrm>
        </p:spPr>
        <p:txBody>
          <a:bodyPr>
            <a:normAutofit fontScale="85000" lnSpcReduction="20000"/>
          </a:bodyPr>
          <a:lstStyle/>
          <a:p>
            <a:r>
              <a:rPr lang="hr-HR" dirty="0" smtClean="0">
                <a:solidFill>
                  <a:schemeClr val="accent1"/>
                </a:solidFill>
              </a:rPr>
              <a:t>Standardni i provjereni postupak</a:t>
            </a:r>
          </a:p>
          <a:p>
            <a:r>
              <a:rPr lang="hr-HR" dirty="0" smtClean="0">
                <a:solidFill>
                  <a:schemeClr val="accent1"/>
                </a:solidFill>
              </a:rPr>
              <a:t>Preživljenje/ embrij 35-90%</a:t>
            </a:r>
          </a:p>
          <a:p>
            <a:r>
              <a:rPr lang="hr-HR" dirty="0" smtClean="0">
                <a:solidFill>
                  <a:schemeClr val="accent1"/>
                </a:solidFill>
              </a:rPr>
              <a:t>Implantacija 8-30%</a:t>
            </a:r>
          </a:p>
          <a:p>
            <a:r>
              <a:rPr lang="hr-HR" dirty="0" smtClean="0">
                <a:solidFill>
                  <a:schemeClr val="accent1"/>
                </a:solidFill>
              </a:rPr>
              <a:t>Kumulativni “pregnancy rate” 60%</a:t>
            </a:r>
          </a:p>
          <a:p>
            <a:r>
              <a:rPr lang="hr-HR" dirty="0" smtClean="0">
                <a:solidFill>
                  <a:schemeClr val="accent1"/>
                </a:solidFill>
              </a:rPr>
              <a:t>Ograničenja  - partner ili </a:t>
            </a:r>
            <a:r>
              <a:rPr lang="hr-HR" dirty="0" err="1" smtClean="0">
                <a:solidFill>
                  <a:schemeClr val="accent1"/>
                </a:solidFill>
              </a:rPr>
              <a:t>donor</a:t>
            </a:r>
            <a:r>
              <a:rPr lang="hr-HR" dirty="0" smtClean="0">
                <a:solidFill>
                  <a:schemeClr val="accent1"/>
                </a:solidFill>
              </a:rPr>
              <a:t>, </a:t>
            </a:r>
            <a:r>
              <a:rPr lang="hr-HR" dirty="0" err="1" smtClean="0">
                <a:solidFill>
                  <a:schemeClr val="accent1"/>
                </a:solidFill>
              </a:rPr>
              <a:t>postpubertet</a:t>
            </a:r>
            <a:r>
              <a:rPr lang="hr-HR" dirty="0" smtClean="0">
                <a:solidFill>
                  <a:schemeClr val="accent1"/>
                </a:solidFill>
              </a:rPr>
              <a:t> </a:t>
            </a:r>
          </a:p>
          <a:p>
            <a:r>
              <a:rPr lang="hr-HR" dirty="0" smtClean="0">
                <a:solidFill>
                  <a:schemeClr val="accent1"/>
                </a:solidFill>
              </a:rPr>
              <a:t>Stimulacija- visoka razina E2 </a:t>
            </a:r>
          </a:p>
          <a:p>
            <a:r>
              <a:rPr lang="hr-HR" dirty="0" smtClean="0">
                <a:solidFill>
                  <a:schemeClr val="accent1"/>
                </a:solidFill>
              </a:rPr>
              <a:t>odgoda početka liječenja </a:t>
            </a:r>
          </a:p>
          <a:p>
            <a:r>
              <a:rPr lang="hr-HR" dirty="0" smtClean="0">
                <a:solidFill>
                  <a:schemeClr val="accent1"/>
                </a:solidFill>
              </a:rPr>
              <a:t>Nije moguća ako kemoterapija počinje odmah , ovarijska stimulacija kontraindicirana zbog tipa Ca</a:t>
            </a:r>
          </a:p>
          <a:p>
            <a:r>
              <a:rPr lang="hr-HR" dirty="0" smtClean="0">
                <a:solidFill>
                  <a:schemeClr val="accent1"/>
                </a:solidFill>
              </a:rPr>
              <a:t>Kontraindicirana kod E pozitivnih tumora – visoka doza E2</a:t>
            </a:r>
          </a:p>
          <a:p>
            <a:r>
              <a:rPr lang="hr-HR" dirty="0" smtClean="0">
                <a:solidFill>
                  <a:schemeClr val="accent1"/>
                </a:solidFill>
              </a:rPr>
              <a:t>Etičko pitanje : što s embrijima ako pacijent umre ??</a:t>
            </a:r>
            <a:endParaRPr lang="hr-HR"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6" y="214290"/>
            <a:ext cx="199071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5" end="5"/>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6" end="6"/>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7" end="7"/>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3">
                                            <p:txEl>
                                              <p:pRg st="8" end="8"/>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mage.slidesharecdn.com/fertilityonice-100719143318-phpapp01/95/slide-18-728.jpg?1279569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23" y="404664"/>
            <a:ext cx="8712968" cy="6310484"/>
          </a:xfrm>
          <a:prstGeom prst="rect">
            <a:avLst/>
          </a:prstGeom>
          <a:noFill/>
          <a:extLst>
            <a:ext uri="{909E8E84-426E-40DD-AFC4-6F175D3DCCD1}">
              <a14:hiddenFill xmlns:a14="http://schemas.microsoft.com/office/drawing/2010/main">
                <a:solidFill>
                  <a:srgbClr val="FFFFFF"/>
                </a:solidFill>
              </a14:hiddenFill>
            </a:ext>
          </a:extLst>
        </p:spPr>
      </p:pic>
      <p:sp>
        <p:nvSpPr>
          <p:cNvPr id="2" name="TekstniOkvir 1"/>
          <p:cNvSpPr txBox="1"/>
          <p:nvPr/>
        </p:nvSpPr>
        <p:spPr>
          <a:xfrm>
            <a:off x="714348" y="857232"/>
            <a:ext cx="6912768" cy="523220"/>
          </a:xfrm>
          <a:prstGeom prst="rect">
            <a:avLst/>
          </a:prstGeom>
          <a:solidFill>
            <a:schemeClr val="bg1"/>
          </a:solidFill>
        </p:spPr>
        <p:txBody>
          <a:bodyPr wrap="square" rtlCol="0">
            <a:spAutoFit/>
          </a:bodyPr>
          <a:lstStyle/>
          <a:p>
            <a:pPr algn="ctr"/>
            <a:r>
              <a:rPr lang="hr-HR" sz="2800" dirty="0" smtClean="0"/>
              <a:t>Protokoli stimulacije – rak dojke</a:t>
            </a:r>
            <a:endParaRPr lang="hr-HR" sz="2800" dirty="0"/>
          </a:p>
        </p:txBody>
      </p:sp>
      <p:sp>
        <p:nvSpPr>
          <p:cNvPr id="3" name="Pravokutnik 2"/>
          <p:cNvSpPr/>
          <p:nvPr/>
        </p:nvSpPr>
        <p:spPr>
          <a:xfrm>
            <a:off x="500034" y="1428736"/>
            <a:ext cx="4572000" cy="634020"/>
          </a:xfrm>
          <a:prstGeom prst="rect">
            <a:avLst/>
          </a:prstGeom>
        </p:spPr>
        <p:txBody>
          <a:bodyPr>
            <a:spAutoFit/>
          </a:bodyPr>
          <a:lstStyle/>
          <a:p>
            <a:pPr>
              <a:lnSpc>
                <a:spcPct val="120000"/>
              </a:lnSpc>
              <a:buFontTx/>
              <a:buChar char="•"/>
            </a:pPr>
            <a:r>
              <a:rPr lang="hr-HR" sz="1000" b="1" dirty="0">
                <a:solidFill>
                  <a:schemeClr val="bg1"/>
                </a:solidFill>
              </a:rPr>
              <a:t>prirodni ciklus </a:t>
            </a:r>
            <a:r>
              <a:rPr lang="hr-HR" sz="1000" b="1" dirty="0">
                <a:solidFill>
                  <a:schemeClr val="bg1"/>
                </a:solidFill>
                <a:cs typeface="Arial" charset="0"/>
              </a:rPr>
              <a:t>→ 40% bez ET</a:t>
            </a:r>
          </a:p>
          <a:p>
            <a:pPr>
              <a:lnSpc>
                <a:spcPct val="120000"/>
              </a:lnSpc>
            </a:pPr>
            <a:r>
              <a:rPr lang="hr-HR" sz="1000" b="1" dirty="0">
                <a:solidFill>
                  <a:srgbClr val="6699FF"/>
                </a:solidFill>
                <a:cs typeface="Arial" charset="0"/>
              </a:rPr>
              <a:t>	</a:t>
            </a:r>
            <a:r>
              <a:rPr lang="hr-HR" sz="1000" dirty="0">
                <a:cs typeface="Arial" charset="0"/>
              </a:rPr>
              <a:t>- mali broj kvalitetnih embrija</a:t>
            </a:r>
          </a:p>
          <a:p>
            <a:pPr>
              <a:lnSpc>
                <a:spcPct val="120000"/>
              </a:lnSpc>
            </a:pPr>
            <a:r>
              <a:rPr lang="hr-HR" sz="1000" dirty="0">
                <a:cs typeface="Arial" charset="0"/>
              </a:rPr>
              <a:t>	- niska uspješnost (15-20% PR)</a:t>
            </a:r>
          </a:p>
        </p:txBody>
      </p:sp>
      <p:sp>
        <p:nvSpPr>
          <p:cNvPr id="4" name="Pravokutnik 3"/>
          <p:cNvSpPr/>
          <p:nvPr/>
        </p:nvSpPr>
        <p:spPr>
          <a:xfrm>
            <a:off x="539552" y="2060848"/>
            <a:ext cx="4563533" cy="1569660"/>
          </a:xfrm>
          <a:prstGeom prst="rect">
            <a:avLst/>
          </a:prstGeom>
        </p:spPr>
        <p:txBody>
          <a:bodyPr wrap="square">
            <a:spAutoFit/>
          </a:bodyPr>
          <a:lstStyle/>
          <a:p>
            <a:pPr>
              <a:lnSpc>
                <a:spcPct val="120000"/>
              </a:lnSpc>
              <a:buFontTx/>
              <a:buChar char="•"/>
            </a:pPr>
            <a:r>
              <a:rPr lang="hr-HR" sz="1000" b="1" dirty="0">
                <a:solidFill>
                  <a:schemeClr val="bg1"/>
                </a:solidFill>
                <a:cs typeface="Arial" charset="0"/>
              </a:rPr>
              <a:t> inducirana višestruka </a:t>
            </a:r>
            <a:r>
              <a:rPr lang="hr-HR" sz="1000" b="1" dirty="0" err="1">
                <a:solidFill>
                  <a:schemeClr val="bg1"/>
                </a:solidFill>
                <a:cs typeface="Arial" charset="0"/>
              </a:rPr>
              <a:t>folikulogeneza</a:t>
            </a:r>
            <a:endParaRPr lang="hr-HR" sz="1000" b="1" dirty="0">
              <a:solidFill>
                <a:schemeClr val="bg1"/>
              </a:solidFill>
              <a:cs typeface="Arial" charset="0"/>
            </a:endParaRPr>
          </a:p>
          <a:p>
            <a:pPr>
              <a:lnSpc>
                <a:spcPct val="120000"/>
              </a:lnSpc>
            </a:pPr>
            <a:r>
              <a:rPr lang="hr-HR" sz="1000" b="1" dirty="0">
                <a:solidFill>
                  <a:srgbClr val="6699FF"/>
                </a:solidFill>
                <a:cs typeface="Arial" charset="0"/>
              </a:rPr>
              <a:t>	- </a:t>
            </a:r>
            <a:r>
              <a:rPr lang="hr-HR" sz="1000" dirty="0">
                <a:cs typeface="Arial" charset="0"/>
              </a:rPr>
              <a:t>FSH → razina E</a:t>
            </a:r>
            <a:r>
              <a:rPr lang="hr-HR" sz="1000" baseline="-25000" dirty="0">
                <a:cs typeface="Arial" charset="0"/>
              </a:rPr>
              <a:t>2</a:t>
            </a:r>
            <a:r>
              <a:rPr lang="hr-HR" sz="1000" dirty="0">
                <a:cs typeface="Arial" charset="0"/>
              </a:rPr>
              <a:t> 10-20x viša</a:t>
            </a:r>
          </a:p>
          <a:p>
            <a:pPr>
              <a:lnSpc>
                <a:spcPct val="120000"/>
              </a:lnSpc>
            </a:pPr>
            <a:r>
              <a:rPr lang="hr-HR" sz="1000" dirty="0">
                <a:cs typeface="Arial" charset="0"/>
              </a:rPr>
              <a:t>	- </a:t>
            </a:r>
            <a:r>
              <a:rPr lang="hr-HR" sz="1000" dirty="0" err="1">
                <a:cs typeface="Arial" charset="0"/>
              </a:rPr>
              <a:t>Tamoxifen</a:t>
            </a:r>
            <a:r>
              <a:rPr lang="hr-HR" sz="1000" dirty="0">
                <a:cs typeface="Arial" charset="0"/>
              </a:rPr>
              <a:t> – 2x više embrija / inhibira E</a:t>
            </a:r>
            <a:r>
              <a:rPr lang="hr-HR" sz="1000" baseline="-25000" dirty="0">
                <a:cs typeface="Arial" charset="0"/>
              </a:rPr>
              <a:t>2</a:t>
            </a:r>
            <a:r>
              <a:rPr lang="hr-HR" sz="1000" dirty="0">
                <a:cs typeface="Arial" charset="0"/>
              </a:rPr>
              <a:t> u dojci (ER)</a:t>
            </a:r>
          </a:p>
          <a:p>
            <a:pPr>
              <a:lnSpc>
                <a:spcPct val="120000"/>
              </a:lnSpc>
            </a:pPr>
            <a:r>
              <a:rPr lang="hr-HR" sz="1000" dirty="0">
                <a:cs typeface="Arial" charset="0"/>
              </a:rPr>
              <a:t>	- </a:t>
            </a:r>
            <a:r>
              <a:rPr lang="hr-HR" sz="1000" dirty="0" err="1">
                <a:cs typeface="Arial" charset="0"/>
              </a:rPr>
              <a:t>Letrozol</a:t>
            </a:r>
            <a:endParaRPr lang="hr-HR" sz="1000" dirty="0">
              <a:cs typeface="Arial" charset="0"/>
            </a:endParaRPr>
          </a:p>
          <a:p>
            <a:pPr>
              <a:lnSpc>
                <a:spcPct val="120000"/>
              </a:lnSpc>
            </a:pPr>
            <a:r>
              <a:rPr lang="hr-HR" sz="1000" dirty="0">
                <a:cs typeface="Arial" charset="0"/>
              </a:rPr>
              <a:t>	- kombinacije</a:t>
            </a:r>
          </a:p>
          <a:p>
            <a:pPr>
              <a:lnSpc>
                <a:spcPct val="120000"/>
              </a:lnSpc>
            </a:pPr>
            <a:r>
              <a:rPr lang="hr-HR" sz="1000" dirty="0">
                <a:cs typeface="Arial" charset="0"/>
              </a:rPr>
              <a:t>		- </a:t>
            </a:r>
            <a:r>
              <a:rPr lang="hr-HR" sz="1000" dirty="0" err="1">
                <a:cs typeface="Arial" charset="0"/>
              </a:rPr>
              <a:t>Tamoxifen</a:t>
            </a:r>
            <a:r>
              <a:rPr lang="hr-HR" sz="1000" dirty="0">
                <a:cs typeface="Arial" charset="0"/>
              </a:rPr>
              <a:t>+FSH → viši E</a:t>
            </a:r>
            <a:r>
              <a:rPr lang="hr-HR" sz="1000" baseline="-25000" dirty="0">
                <a:cs typeface="Arial" charset="0"/>
              </a:rPr>
              <a:t>2</a:t>
            </a:r>
          </a:p>
          <a:p>
            <a:pPr>
              <a:lnSpc>
                <a:spcPct val="120000"/>
              </a:lnSpc>
            </a:pPr>
            <a:r>
              <a:rPr lang="hr-HR" sz="1000" dirty="0">
                <a:cs typeface="Arial" charset="0"/>
              </a:rPr>
              <a:t>		- </a:t>
            </a:r>
            <a:r>
              <a:rPr lang="hr-HR" sz="1000" dirty="0" err="1">
                <a:cs typeface="Arial" charset="0"/>
              </a:rPr>
              <a:t>Letrozol</a:t>
            </a:r>
            <a:r>
              <a:rPr lang="hr-HR" sz="1000" dirty="0">
                <a:cs typeface="Arial" charset="0"/>
              </a:rPr>
              <a:t>+FSH → nizak E</a:t>
            </a:r>
            <a:r>
              <a:rPr lang="hr-HR" sz="1000" baseline="-25000" dirty="0">
                <a:cs typeface="Arial" charset="0"/>
              </a:rPr>
              <a:t>2</a:t>
            </a:r>
          </a:p>
          <a:p>
            <a:pPr>
              <a:lnSpc>
                <a:spcPct val="120000"/>
              </a:lnSpc>
              <a:buFontTx/>
              <a:buChar char="•"/>
            </a:pPr>
            <a:r>
              <a:rPr lang="hr-HR" sz="1000" b="1" dirty="0">
                <a:solidFill>
                  <a:schemeClr val="bg1"/>
                </a:solidFill>
                <a:cs typeface="Arial" charset="0"/>
              </a:rPr>
              <a:t> </a:t>
            </a:r>
            <a:r>
              <a:rPr lang="hr-HR" sz="1000" b="1" dirty="0" err="1">
                <a:solidFill>
                  <a:schemeClr val="bg1"/>
                </a:solidFill>
                <a:cs typeface="Arial" charset="0"/>
              </a:rPr>
              <a:t>In</a:t>
            </a:r>
            <a:r>
              <a:rPr lang="hr-HR" sz="1000" b="1" dirty="0">
                <a:solidFill>
                  <a:schemeClr val="bg1"/>
                </a:solidFill>
                <a:cs typeface="Arial" charset="0"/>
              </a:rPr>
              <a:t> </a:t>
            </a:r>
            <a:r>
              <a:rPr lang="hr-HR" sz="1000" b="1" dirty="0" err="1">
                <a:solidFill>
                  <a:schemeClr val="bg1"/>
                </a:solidFill>
                <a:cs typeface="Arial" charset="0"/>
              </a:rPr>
              <a:t>vitro</a:t>
            </a:r>
            <a:r>
              <a:rPr lang="hr-HR" sz="1000" b="1" dirty="0">
                <a:solidFill>
                  <a:schemeClr val="bg1"/>
                </a:solidFill>
                <a:cs typeface="Arial" charset="0"/>
              </a:rPr>
              <a:t> </a:t>
            </a:r>
            <a:r>
              <a:rPr lang="hr-HR" sz="1000" b="1" dirty="0" err="1">
                <a:solidFill>
                  <a:schemeClr val="bg1"/>
                </a:solidFill>
                <a:cs typeface="Arial" charset="0"/>
              </a:rPr>
              <a:t>maturacija</a:t>
            </a:r>
            <a:r>
              <a:rPr lang="hr-HR" sz="1000" b="1" dirty="0">
                <a:solidFill>
                  <a:schemeClr val="bg1"/>
                </a:solidFill>
                <a:cs typeface="Arial" charset="0"/>
              </a:rPr>
              <a:t> (IVM) </a:t>
            </a:r>
            <a:r>
              <a:rPr lang="hr-HR" sz="1000" b="1" dirty="0">
                <a:solidFill>
                  <a:schemeClr val="bg1"/>
                </a:solidFill>
                <a:cs typeface="Arial" charset="0"/>
                <a:sym typeface="Symbol" pitchFamily="18" charset="2"/>
              </a:rPr>
              <a:t> kod PCOS</a:t>
            </a:r>
          </a:p>
        </p:txBody>
      </p:sp>
    </p:spTree>
    <p:extLst>
      <p:ext uri="{BB962C8B-B14F-4D97-AF65-F5344CB8AC3E}">
        <p14:creationId xmlns:p14="http://schemas.microsoft.com/office/powerpoint/2010/main" val="353832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0" y="142852"/>
            <a:ext cx="9144000" cy="890115"/>
          </a:xfrm>
          <a:prstGeom prst="rect">
            <a:avLst/>
          </a:prstGeom>
          <a:noFill/>
          <a:ln w="9525">
            <a:noFill/>
            <a:miter lim="800000"/>
            <a:headEnd/>
            <a:tailEnd/>
          </a:ln>
          <a:effectLst/>
        </p:spPr>
        <p:txBody>
          <a:bodyPr>
            <a:spAutoFit/>
          </a:bodyPr>
          <a:lstStyle/>
          <a:p>
            <a:pPr algn="ctr">
              <a:lnSpc>
                <a:spcPct val="80000"/>
              </a:lnSpc>
              <a:spcBef>
                <a:spcPct val="50000"/>
              </a:spcBef>
            </a:pPr>
            <a:r>
              <a:rPr lang="hr-HR" sz="3200" dirty="0">
                <a:solidFill>
                  <a:schemeClr val="tx2"/>
                </a:solidFill>
              </a:rPr>
              <a:t>Rak dojke: očuvanje plodnosti s kriopohranom zametaka</a:t>
            </a:r>
          </a:p>
        </p:txBody>
      </p:sp>
      <p:sp>
        <p:nvSpPr>
          <p:cNvPr id="34821" name="AutoShape 5" descr="5%"/>
          <p:cNvSpPr>
            <a:spLocks noChangeArrowheads="1"/>
          </p:cNvSpPr>
          <p:nvPr/>
        </p:nvSpPr>
        <p:spPr bwMode="auto">
          <a:xfrm>
            <a:off x="2266955" y="1052515"/>
            <a:ext cx="4537075" cy="1296987"/>
          </a:xfrm>
          <a:prstGeom prst="downArrowCallout">
            <a:avLst>
              <a:gd name="adj1" fmla="val 87454"/>
              <a:gd name="adj2" fmla="val 87454"/>
              <a:gd name="adj3" fmla="val 16667"/>
              <a:gd name="adj4" fmla="val 66667"/>
            </a:avLst>
          </a:prstGeom>
          <a:solidFill>
            <a:schemeClr val="accent1"/>
          </a:solidFill>
          <a:ln w="9525">
            <a:solidFill>
              <a:srgbClr val="CCFF99"/>
            </a:solidFill>
            <a:miter lim="800000"/>
            <a:headEnd/>
            <a:tailEnd/>
          </a:ln>
          <a:effectLst/>
        </p:spPr>
        <p:txBody>
          <a:bodyPr wrap="none" anchor="ctr"/>
          <a:lstStyle/>
          <a:p>
            <a:pPr algn="ctr">
              <a:lnSpc>
                <a:spcPct val="70000"/>
              </a:lnSpc>
            </a:pPr>
            <a:r>
              <a:rPr lang="hr-HR" sz="2800" b="1">
                <a:solidFill>
                  <a:schemeClr val="bg1"/>
                </a:solidFill>
              </a:rPr>
              <a:t>KONTROLA CIKLUSA</a:t>
            </a:r>
          </a:p>
          <a:p>
            <a:pPr algn="ctr">
              <a:lnSpc>
                <a:spcPct val="70000"/>
              </a:lnSpc>
            </a:pPr>
            <a:r>
              <a:rPr lang="hr-HR" sz="2800" b="1">
                <a:solidFill>
                  <a:schemeClr val="bg1"/>
                </a:solidFill>
              </a:rPr>
              <a:t>Indukcija ovulacije</a:t>
            </a:r>
          </a:p>
        </p:txBody>
      </p:sp>
      <p:sp>
        <p:nvSpPr>
          <p:cNvPr id="34822" name="AutoShape 6" descr="Dotted grid"/>
          <p:cNvSpPr>
            <a:spLocks noChangeArrowheads="1"/>
          </p:cNvSpPr>
          <p:nvPr/>
        </p:nvSpPr>
        <p:spPr bwMode="auto">
          <a:xfrm>
            <a:off x="323857" y="2420937"/>
            <a:ext cx="8424863" cy="2736851"/>
          </a:xfrm>
          <a:prstGeom prst="roundRect">
            <a:avLst>
              <a:gd name="adj" fmla="val 16667"/>
            </a:avLst>
          </a:prstGeom>
          <a:solidFill>
            <a:srgbClr val="0070C0"/>
          </a:solidFill>
          <a:ln w="9525">
            <a:solidFill>
              <a:srgbClr val="FFFF99"/>
            </a:solidFill>
            <a:round/>
            <a:headEnd/>
            <a:tailEnd/>
          </a:ln>
          <a:effectLst/>
        </p:spPr>
        <p:txBody>
          <a:bodyPr wrap="none" anchor="ctr"/>
          <a:lstStyle/>
          <a:p>
            <a:pPr>
              <a:lnSpc>
                <a:spcPct val="150000"/>
              </a:lnSpc>
              <a:buFontTx/>
              <a:buBlip>
                <a:blip r:embed="rId2"/>
              </a:buBlip>
            </a:pPr>
            <a:r>
              <a:rPr lang="hr-HR" sz="2400" b="1" dirty="0">
                <a:solidFill>
                  <a:srgbClr val="FFFF99"/>
                </a:solidFill>
              </a:rPr>
              <a:t> </a:t>
            </a:r>
            <a:r>
              <a:rPr lang="hr-HR" sz="2400" dirty="0">
                <a:solidFill>
                  <a:schemeClr val="bg1"/>
                </a:solidFill>
              </a:rPr>
              <a:t>Prirodni ciklus	</a:t>
            </a:r>
            <a:r>
              <a:rPr lang="hr-HR" sz="2400" dirty="0">
                <a:solidFill>
                  <a:schemeClr val="bg1"/>
                </a:solidFill>
                <a:cs typeface="Arial" charset="0"/>
              </a:rPr>
              <a:t>→ E</a:t>
            </a:r>
            <a:r>
              <a:rPr lang="hr-HR" sz="2400" baseline="-25000" dirty="0">
                <a:solidFill>
                  <a:schemeClr val="bg1"/>
                </a:solidFill>
                <a:cs typeface="Arial" charset="0"/>
              </a:rPr>
              <a:t>2</a:t>
            </a:r>
            <a:r>
              <a:rPr lang="hr-HR" sz="2400" dirty="0">
                <a:solidFill>
                  <a:schemeClr val="bg1"/>
                </a:solidFill>
                <a:cs typeface="Arial" charset="0"/>
              </a:rPr>
              <a:t>=200 pg/ml	→ 60% 1E</a:t>
            </a:r>
          </a:p>
          <a:p>
            <a:pPr>
              <a:lnSpc>
                <a:spcPct val="150000"/>
              </a:lnSpc>
              <a:buFontTx/>
              <a:buBlip>
                <a:blip r:embed="rId2"/>
              </a:buBlip>
            </a:pPr>
            <a:r>
              <a:rPr lang="hr-HR" sz="2400" dirty="0">
                <a:solidFill>
                  <a:schemeClr val="bg1"/>
                </a:solidFill>
                <a:cs typeface="Arial" charset="0"/>
              </a:rPr>
              <a:t> Tamoxifen		→ E</a:t>
            </a:r>
            <a:r>
              <a:rPr lang="hr-HR" sz="2400" baseline="-25000" dirty="0">
                <a:solidFill>
                  <a:schemeClr val="bg1"/>
                </a:solidFill>
                <a:cs typeface="Arial" charset="0"/>
              </a:rPr>
              <a:t>2</a:t>
            </a:r>
            <a:r>
              <a:rPr lang="hr-HR" sz="2400" dirty="0">
                <a:solidFill>
                  <a:schemeClr val="bg1"/>
                </a:solidFill>
                <a:cs typeface="Arial" charset="0"/>
              </a:rPr>
              <a:t>=419 pg/ml	→ 90% 1,6E</a:t>
            </a:r>
          </a:p>
          <a:p>
            <a:pPr>
              <a:lnSpc>
                <a:spcPct val="150000"/>
              </a:lnSpc>
              <a:buFontTx/>
              <a:buBlip>
                <a:blip r:embed="rId2"/>
              </a:buBlip>
            </a:pPr>
            <a:r>
              <a:rPr lang="hr-HR" sz="2400" dirty="0">
                <a:solidFill>
                  <a:schemeClr val="bg1"/>
                </a:solidFill>
                <a:cs typeface="Arial" charset="0"/>
              </a:rPr>
              <a:t> Tam+FSH		→ E</a:t>
            </a:r>
            <a:r>
              <a:rPr lang="hr-HR" sz="2400" baseline="-25000" dirty="0">
                <a:solidFill>
                  <a:schemeClr val="bg1"/>
                </a:solidFill>
                <a:cs typeface="Arial" charset="0"/>
              </a:rPr>
              <a:t>2</a:t>
            </a:r>
            <a:r>
              <a:rPr lang="hr-HR" sz="2400" dirty="0">
                <a:solidFill>
                  <a:schemeClr val="bg1"/>
                </a:solidFill>
                <a:cs typeface="Arial" charset="0"/>
              </a:rPr>
              <a:t>=1182 pg/ml	→ 90% 3,8E</a:t>
            </a:r>
          </a:p>
          <a:p>
            <a:pPr>
              <a:lnSpc>
                <a:spcPct val="150000"/>
              </a:lnSpc>
              <a:buFontTx/>
              <a:buBlip>
                <a:blip r:embed="rId2"/>
              </a:buBlip>
            </a:pPr>
            <a:r>
              <a:rPr lang="hr-HR" sz="2400" dirty="0">
                <a:solidFill>
                  <a:schemeClr val="bg1"/>
                </a:solidFill>
                <a:cs typeface="Arial" charset="0"/>
              </a:rPr>
              <a:t> Letrozol		→ E</a:t>
            </a:r>
            <a:r>
              <a:rPr lang="hr-HR" sz="2400" baseline="-25000" dirty="0">
                <a:solidFill>
                  <a:schemeClr val="bg1"/>
                </a:solidFill>
                <a:cs typeface="Arial" charset="0"/>
              </a:rPr>
              <a:t>2</a:t>
            </a:r>
            <a:r>
              <a:rPr lang="hr-HR" sz="2400" dirty="0">
                <a:solidFill>
                  <a:schemeClr val="bg1"/>
                </a:solidFill>
                <a:cs typeface="Arial" charset="0"/>
              </a:rPr>
              <a:t>=280 pg/ml	→ 90% 2,1 E</a:t>
            </a:r>
          </a:p>
          <a:p>
            <a:pPr>
              <a:lnSpc>
                <a:spcPct val="150000"/>
              </a:lnSpc>
              <a:buFontTx/>
              <a:buBlip>
                <a:blip r:embed="rId2"/>
              </a:buBlip>
            </a:pPr>
            <a:r>
              <a:rPr lang="hr-HR" sz="2400" dirty="0">
                <a:solidFill>
                  <a:schemeClr val="bg1"/>
                </a:solidFill>
                <a:cs typeface="Arial" charset="0"/>
              </a:rPr>
              <a:t> Letrozol+FSH	→ E</a:t>
            </a:r>
            <a:r>
              <a:rPr lang="hr-HR" sz="2400" baseline="-25000" dirty="0">
                <a:solidFill>
                  <a:schemeClr val="bg1"/>
                </a:solidFill>
                <a:cs typeface="Arial" charset="0"/>
              </a:rPr>
              <a:t>2</a:t>
            </a:r>
            <a:r>
              <a:rPr lang="hr-HR" sz="2400" dirty="0">
                <a:solidFill>
                  <a:schemeClr val="bg1"/>
                </a:solidFill>
                <a:cs typeface="Arial" charset="0"/>
              </a:rPr>
              <a:t>=380 pg/ml	→ 96% 5,3E</a:t>
            </a:r>
          </a:p>
        </p:txBody>
      </p:sp>
      <p:sp>
        <p:nvSpPr>
          <p:cNvPr id="34823" name="Rectangle 7" descr="Small confetti"/>
          <p:cNvSpPr>
            <a:spLocks noChangeArrowheads="1"/>
          </p:cNvSpPr>
          <p:nvPr/>
        </p:nvSpPr>
        <p:spPr bwMode="auto">
          <a:xfrm>
            <a:off x="71445" y="5516567"/>
            <a:ext cx="1908175" cy="865187"/>
          </a:xfrm>
          <a:prstGeom prst="rect">
            <a:avLst/>
          </a:prstGeom>
          <a:solidFill>
            <a:schemeClr val="accent1"/>
          </a:solidFill>
          <a:ln w="9525">
            <a:solidFill>
              <a:srgbClr val="99CCFF"/>
            </a:solidFill>
            <a:miter lim="800000"/>
            <a:headEnd/>
            <a:tailEnd/>
          </a:ln>
          <a:effectLst/>
        </p:spPr>
        <p:txBody>
          <a:bodyPr wrap="none" anchor="ctr"/>
          <a:lstStyle/>
          <a:p>
            <a:pPr algn="ctr"/>
            <a:r>
              <a:rPr lang="hr-HR" sz="2000" b="1" dirty="0">
                <a:solidFill>
                  <a:srgbClr val="66FFFF"/>
                </a:solidFill>
              </a:rPr>
              <a:t>Indukcija </a:t>
            </a:r>
            <a:r>
              <a:rPr lang="hr-HR" sz="2000" b="1" dirty="0" err="1">
                <a:solidFill>
                  <a:srgbClr val="66FFFF"/>
                </a:solidFill>
              </a:rPr>
              <a:t>ovul</a:t>
            </a:r>
            <a:endParaRPr lang="hr-HR" sz="2000" b="1" dirty="0">
              <a:solidFill>
                <a:srgbClr val="66FFFF"/>
              </a:solidFill>
            </a:endParaRPr>
          </a:p>
          <a:p>
            <a:pPr algn="ctr"/>
            <a:r>
              <a:rPr lang="hr-HR" sz="2000" b="1" dirty="0">
                <a:solidFill>
                  <a:srgbClr val="66FFFF"/>
                </a:solidFill>
              </a:rPr>
              <a:t>5-13 d</a:t>
            </a:r>
          </a:p>
        </p:txBody>
      </p:sp>
      <p:sp>
        <p:nvSpPr>
          <p:cNvPr id="34824" name="Rectangle 8" descr="Small confetti"/>
          <p:cNvSpPr>
            <a:spLocks noChangeArrowheads="1"/>
          </p:cNvSpPr>
          <p:nvPr/>
        </p:nvSpPr>
        <p:spPr bwMode="auto">
          <a:xfrm>
            <a:off x="2376494" y="5516567"/>
            <a:ext cx="1908175" cy="865187"/>
          </a:xfrm>
          <a:prstGeom prst="rect">
            <a:avLst/>
          </a:prstGeom>
          <a:solidFill>
            <a:schemeClr val="accent1"/>
          </a:solidFill>
          <a:ln w="9525">
            <a:solidFill>
              <a:srgbClr val="99CCFF"/>
            </a:solidFill>
            <a:miter lim="800000"/>
            <a:headEnd/>
            <a:tailEnd/>
          </a:ln>
          <a:effectLst/>
        </p:spPr>
        <p:txBody>
          <a:bodyPr wrap="none" anchor="ctr"/>
          <a:lstStyle/>
          <a:p>
            <a:pPr algn="ctr"/>
            <a:r>
              <a:rPr lang="hr-HR" sz="2000" b="1" dirty="0">
                <a:solidFill>
                  <a:srgbClr val="66FFFF"/>
                </a:solidFill>
              </a:rPr>
              <a:t>Aspiracija</a:t>
            </a:r>
          </a:p>
          <a:p>
            <a:pPr algn="ctr"/>
            <a:r>
              <a:rPr lang="hr-HR" sz="2000" b="1" dirty="0" err="1">
                <a:solidFill>
                  <a:srgbClr val="66FFFF"/>
                </a:solidFill>
              </a:rPr>
              <a:t>oocita</a:t>
            </a:r>
            <a:endParaRPr lang="hr-HR" sz="2000" b="1" dirty="0">
              <a:solidFill>
                <a:srgbClr val="66FFFF"/>
              </a:solidFill>
            </a:endParaRPr>
          </a:p>
        </p:txBody>
      </p:sp>
      <p:sp>
        <p:nvSpPr>
          <p:cNvPr id="34825" name="Rectangle 9" descr="Small confetti"/>
          <p:cNvSpPr>
            <a:spLocks noChangeArrowheads="1"/>
          </p:cNvSpPr>
          <p:nvPr/>
        </p:nvSpPr>
        <p:spPr bwMode="auto">
          <a:xfrm>
            <a:off x="4679954" y="5516567"/>
            <a:ext cx="1908175" cy="865187"/>
          </a:xfrm>
          <a:prstGeom prst="rect">
            <a:avLst/>
          </a:prstGeom>
          <a:solidFill>
            <a:schemeClr val="accent1"/>
          </a:solidFill>
          <a:ln w="9525">
            <a:solidFill>
              <a:srgbClr val="99CCFF"/>
            </a:solidFill>
            <a:miter lim="800000"/>
            <a:headEnd/>
            <a:tailEnd/>
          </a:ln>
          <a:effectLst/>
        </p:spPr>
        <p:txBody>
          <a:bodyPr wrap="none" anchor="ctr"/>
          <a:lstStyle/>
          <a:p>
            <a:pPr algn="ctr"/>
            <a:r>
              <a:rPr lang="hr-HR" sz="2800" b="1">
                <a:solidFill>
                  <a:srgbClr val="66FFFF"/>
                </a:solidFill>
              </a:rPr>
              <a:t>ICSI</a:t>
            </a:r>
          </a:p>
        </p:txBody>
      </p:sp>
      <p:sp>
        <p:nvSpPr>
          <p:cNvPr id="34826" name="Rectangle 10" descr="Small confetti"/>
          <p:cNvSpPr>
            <a:spLocks noChangeArrowheads="1"/>
          </p:cNvSpPr>
          <p:nvPr/>
        </p:nvSpPr>
        <p:spPr bwMode="auto">
          <a:xfrm>
            <a:off x="6985000" y="5516567"/>
            <a:ext cx="2159000" cy="865187"/>
          </a:xfrm>
          <a:prstGeom prst="rect">
            <a:avLst/>
          </a:prstGeom>
          <a:solidFill>
            <a:schemeClr val="accent1"/>
          </a:solidFill>
          <a:ln w="9525">
            <a:solidFill>
              <a:srgbClr val="99CCFF"/>
            </a:solidFill>
            <a:miter lim="800000"/>
            <a:headEnd/>
            <a:tailEnd/>
          </a:ln>
          <a:effectLst/>
        </p:spPr>
        <p:txBody>
          <a:bodyPr wrap="none" anchor="ctr"/>
          <a:lstStyle/>
          <a:p>
            <a:pPr algn="ctr"/>
            <a:r>
              <a:rPr lang="hr-HR" sz="2000" b="1" dirty="0">
                <a:solidFill>
                  <a:srgbClr val="66FFFF"/>
                </a:solidFill>
              </a:rPr>
              <a:t>KRIOPOHRANA</a:t>
            </a:r>
          </a:p>
          <a:p>
            <a:pPr algn="ctr"/>
            <a:r>
              <a:rPr lang="hr-HR" sz="2000" b="1" dirty="0">
                <a:solidFill>
                  <a:srgbClr val="66FFFF"/>
                </a:solidFill>
              </a:rPr>
              <a:t>u 2PN stadiju</a:t>
            </a:r>
          </a:p>
        </p:txBody>
      </p:sp>
      <p:sp>
        <p:nvSpPr>
          <p:cNvPr id="34827" name="Line 11"/>
          <p:cNvSpPr>
            <a:spLocks noChangeShapeType="1"/>
          </p:cNvSpPr>
          <p:nvPr/>
        </p:nvSpPr>
        <p:spPr bwMode="auto">
          <a:xfrm>
            <a:off x="1979613" y="5949951"/>
            <a:ext cx="431800" cy="0"/>
          </a:xfrm>
          <a:prstGeom prst="line">
            <a:avLst/>
          </a:prstGeom>
          <a:noFill/>
          <a:ln w="57150">
            <a:solidFill>
              <a:srgbClr val="00FFFF"/>
            </a:solidFill>
            <a:round/>
            <a:headEnd/>
            <a:tailEnd type="triangle" w="med" len="med"/>
          </a:ln>
          <a:effectLst/>
        </p:spPr>
        <p:txBody>
          <a:bodyPr/>
          <a:lstStyle/>
          <a:p>
            <a:endParaRPr lang="hr-HR"/>
          </a:p>
        </p:txBody>
      </p:sp>
      <p:sp>
        <p:nvSpPr>
          <p:cNvPr id="34828" name="Line 12"/>
          <p:cNvSpPr>
            <a:spLocks noChangeShapeType="1"/>
          </p:cNvSpPr>
          <p:nvPr/>
        </p:nvSpPr>
        <p:spPr bwMode="auto">
          <a:xfrm>
            <a:off x="4284663" y="5949951"/>
            <a:ext cx="431800" cy="0"/>
          </a:xfrm>
          <a:prstGeom prst="line">
            <a:avLst/>
          </a:prstGeom>
          <a:noFill/>
          <a:ln w="57150">
            <a:solidFill>
              <a:srgbClr val="00FFFF"/>
            </a:solidFill>
            <a:round/>
            <a:headEnd/>
            <a:tailEnd type="triangle" w="med" len="med"/>
          </a:ln>
          <a:effectLst/>
        </p:spPr>
        <p:txBody>
          <a:bodyPr/>
          <a:lstStyle/>
          <a:p>
            <a:endParaRPr lang="hr-HR"/>
          </a:p>
        </p:txBody>
      </p:sp>
      <p:sp>
        <p:nvSpPr>
          <p:cNvPr id="34829" name="Line 13"/>
          <p:cNvSpPr>
            <a:spLocks noChangeShapeType="1"/>
          </p:cNvSpPr>
          <p:nvPr/>
        </p:nvSpPr>
        <p:spPr bwMode="auto">
          <a:xfrm>
            <a:off x="6588125" y="5949951"/>
            <a:ext cx="431800" cy="0"/>
          </a:xfrm>
          <a:prstGeom prst="line">
            <a:avLst/>
          </a:prstGeom>
          <a:noFill/>
          <a:ln w="57150">
            <a:solidFill>
              <a:srgbClr val="00FFFF"/>
            </a:solidFill>
            <a:round/>
            <a:headEnd/>
            <a:tailEnd type="triangle" w="med" len="med"/>
          </a:ln>
          <a:effectLst/>
        </p:spPr>
        <p:txBody>
          <a:bodyPr/>
          <a:lstStyle/>
          <a:p>
            <a:endParaRPr lang="hr-HR"/>
          </a:p>
        </p:txBody>
      </p:sp>
      <p:sp>
        <p:nvSpPr>
          <p:cNvPr id="12" name="Rectangle 11"/>
          <p:cNvSpPr/>
          <p:nvPr/>
        </p:nvSpPr>
        <p:spPr>
          <a:xfrm>
            <a:off x="500034" y="4071942"/>
            <a:ext cx="2286016" cy="1143008"/>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0" y="142852"/>
            <a:ext cx="9144000" cy="1089529"/>
          </a:xfrm>
          <a:prstGeom prst="rect">
            <a:avLst/>
          </a:prstGeom>
          <a:noFill/>
          <a:ln w="9525">
            <a:noFill/>
            <a:miter lim="800000"/>
            <a:headEnd/>
            <a:tailEnd/>
          </a:ln>
          <a:effectLst/>
        </p:spPr>
        <p:txBody>
          <a:bodyPr>
            <a:spAutoFit/>
          </a:bodyPr>
          <a:lstStyle/>
          <a:p>
            <a:pPr algn="ctr">
              <a:lnSpc>
                <a:spcPct val="80000"/>
              </a:lnSpc>
              <a:spcBef>
                <a:spcPct val="50000"/>
              </a:spcBef>
            </a:pPr>
            <a:r>
              <a:rPr lang="hr-HR" sz="4000" dirty="0">
                <a:solidFill>
                  <a:schemeClr val="tx2"/>
                </a:solidFill>
              </a:rPr>
              <a:t>Rak dojke: očuvanje plodnosti IVF i kriopohrana</a:t>
            </a:r>
          </a:p>
        </p:txBody>
      </p:sp>
      <p:sp>
        <p:nvSpPr>
          <p:cNvPr id="35845" name="Text Box 5"/>
          <p:cNvSpPr txBox="1">
            <a:spLocks noChangeArrowheads="1"/>
          </p:cNvSpPr>
          <p:nvPr/>
        </p:nvSpPr>
        <p:spPr bwMode="auto">
          <a:xfrm>
            <a:off x="285720" y="1357298"/>
            <a:ext cx="8501122" cy="584775"/>
          </a:xfrm>
          <a:prstGeom prst="rect">
            <a:avLst/>
          </a:prstGeom>
          <a:solidFill>
            <a:schemeClr val="accent1"/>
          </a:solidFill>
          <a:ln w="9525">
            <a:noFill/>
            <a:miter lim="800000"/>
            <a:headEnd/>
            <a:tailEnd/>
          </a:ln>
          <a:effectLst/>
        </p:spPr>
        <p:txBody>
          <a:bodyPr wrap="square">
            <a:spAutoFit/>
          </a:bodyPr>
          <a:lstStyle/>
          <a:p>
            <a:pPr algn="ctr">
              <a:spcBef>
                <a:spcPct val="50000"/>
              </a:spcBef>
            </a:pPr>
            <a:r>
              <a:rPr lang="hr-HR" sz="3200" dirty="0">
                <a:solidFill>
                  <a:schemeClr val="tx2"/>
                </a:solidFill>
              </a:rPr>
              <a:t>Razmak operacija – kemoterapija 5-6 tjedana</a:t>
            </a:r>
          </a:p>
        </p:txBody>
      </p:sp>
      <p:sp>
        <p:nvSpPr>
          <p:cNvPr id="35846" name="Text Box 6"/>
          <p:cNvSpPr txBox="1">
            <a:spLocks noChangeArrowheads="1"/>
          </p:cNvSpPr>
          <p:nvPr/>
        </p:nvSpPr>
        <p:spPr bwMode="auto">
          <a:xfrm>
            <a:off x="468312" y="2060576"/>
            <a:ext cx="4032251" cy="523220"/>
          </a:xfrm>
          <a:prstGeom prst="rect">
            <a:avLst/>
          </a:prstGeom>
          <a:noFill/>
          <a:ln w="9525">
            <a:noFill/>
            <a:miter lim="800000"/>
            <a:headEnd/>
            <a:tailEnd/>
          </a:ln>
          <a:effectLst/>
        </p:spPr>
        <p:txBody>
          <a:bodyPr>
            <a:spAutoFit/>
          </a:bodyPr>
          <a:lstStyle/>
          <a:p>
            <a:pPr>
              <a:spcBef>
                <a:spcPct val="50000"/>
              </a:spcBef>
            </a:pPr>
            <a:r>
              <a:rPr lang="hr-HR" sz="2800" dirty="0">
                <a:solidFill>
                  <a:schemeClr val="tx2"/>
                </a:solidFill>
              </a:rPr>
              <a:t>Indukcija ovulacije</a:t>
            </a:r>
          </a:p>
        </p:txBody>
      </p:sp>
      <p:sp>
        <p:nvSpPr>
          <p:cNvPr id="35847" name="Text Box 7"/>
          <p:cNvSpPr txBox="1">
            <a:spLocks noChangeArrowheads="1"/>
          </p:cNvSpPr>
          <p:nvPr/>
        </p:nvSpPr>
        <p:spPr bwMode="auto">
          <a:xfrm>
            <a:off x="428596" y="2857496"/>
            <a:ext cx="5832475" cy="523220"/>
          </a:xfrm>
          <a:prstGeom prst="rect">
            <a:avLst/>
          </a:prstGeom>
          <a:noFill/>
          <a:ln w="9525">
            <a:noFill/>
            <a:miter lim="800000"/>
            <a:headEnd/>
            <a:tailEnd/>
          </a:ln>
          <a:effectLst/>
        </p:spPr>
        <p:txBody>
          <a:bodyPr>
            <a:spAutoFit/>
          </a:bodyPr>
          <a:lstStyle/>
          <a:p>
            <a:pPr>
              <a:spcBef>
                <a:spcPct val="50000"/>
              </a:spcBef>
            </a:pPr>
            <a:r>
              <a:rPr lang="hr-HR" sz="2800" dirty="0">
                <a:solidFill>
                  <a:schemeClr val="tx2"/>
                </a:solidFill>
              </a:rPr>
              <a:t>Prvi pregled – aspiracija oocita</a:t>
            </a:r>
          </a:p>
        </p:txBody>
      </p:sp>
      <p:sp>
        <p:nvSpPr>
          <p:cNvPr id="35848" name="Text Box 8"/>
          <p:cNvSpPr txBox="1">
            <a:spLocks noChangeArrowheads="1"/>
          </p:cNvSpPr>
          <p:nvPr/>
        </p:nvSpPr>
        <p:spPr bwMode="auto">
          <a:xfrm>
            <a:off x="500034" y="3929066"/>
            <a:ext cx="4391025" cy="523220"/>
          </a:xfrm>
          <a:prstGeom prst="rect">
            <a:avLst/>
          </a:prstGeom>
          <a:noFill/>
          <a:ln w="9525">
            <a:noFill/>
            <a:miter lim="800000"/>
            <a:headEnd/>
            <a:tailEnd/>
          </a:ln>
          <a:effectLst/>
        </p:spPr>
        <p:txBody>
          <a:bodyPr>
            <a:spAutoFit/>
          </a:bodyPr>
          <a:lstStyle/>
          <a:p>
            <a:pPr>
              <a:spcBef>
                <a:spcPct val="50000"/>
              </a:spcBef>
            </a:pPr>
            <a:r>
              <a:rPr lang="hr-HR" sz="2800" dirty="0">
                <a:solidFill>
                  <a:schemeClr val="tx2"/>
                </a:solidFill>
              </a:rPr>
              <a:t>Kirurgija - kemoterapija</a:t>
            </a:r>
          </a:p>
        </p:txBody>
      </p:sp>
      <p:sp>
        <p:nvSpPr>
          <p:cNvPr id="35849" name="Oval 9"/>
          <p:cNvSpPr>
            <a:spLocks noChangeArrowheads="1"/>
          </p:cNvSpPr>
          <p:nvPr/>
        </p:nvSpPr>
        <p:spPr bwMode="auto">
          <a:xfrm>
            <a:off x="5000628" y="2000240"/>
            <a:ext cx="2736851" cy="647700"/>
          </a:xfrm>
          <a:prstGeom prst="ellipse">
            <a:avLst/>
          </a:prstGeom>
          <a:solidFill>
            <a:srgbClr val="00FFFF"/>
          </a:solidFill>
          <a:ln w="9525">
            <a:solidFill>
              <a:schemeClr val="tx1"/>
            </a:solidFill>
            <a:round/>
            <a:headEnd/>
            <a:tailEnd/>
          </a:ln>
          <a:effectLst/>
        </p:spPr>
        <p:txBody>
          <a:bodyPr wrap="none" anchor="ctr"/>
          <a:lstStyle/>
          <a:p>
            <a:pPr algn="ctr"/>
            <a:r>
              <a:rPr lang="hr-HR" sz="3200" b="1"/>
              <a:t>11,5 dana</a:t>
            </a:r>
          </a:p>
        </p:txBody>
      </p:sp>
      <p:sp>
        <p:nvSpPr>
          <p:cNvPr id="35850" name="Oval 10"/>
          <p:cNvSpPr>
            <a:spLocks noChangeArrowheads="1"/>
          </p:cNvSpPr>
          <p:nvPr/>
        </p:nvSpPr>
        <p:spPr bwMode="auto">
          <a:xfrm>
            <a:off x="5000628" y="2786058"/>
            <a:ext cx="2736851" cy="647700"/>
          </a:xfrm>
          <a:prstGeom prst="ellipse">
            <a:avLst/>
          </a:prstGeom>
          <a:solidFill>
            <a:srgbClr val="00FFFF"/>
          </a:solidFill>
          <a:ln w="9525">
            <a:solidFill>
              <a:schemeClr val="tx1"/>
            </a:solidFill>
            <a:round/>
            <a:headEnd/>
            <a:tailEnd/>
          </a:ln>
          <a:effectLst/>
        </p:spPr>
        <p:txBody>
          <a:bodyPr wrap="none" anchor="ctr"/>
          <a:lstStyle/>
          <a:p>
            <a:pPr algn="ctr"/>
            <a:r>
              <a:rPr lang="hr-HR" sz="3200" b="1"/>
              <a:t>33,3 dana</a:t>
            </a:r>
          </a:p>
        </p:txBody>
      </p:sp>
      <p:sp>
        <p:nvSpPr>
          <p:cNvPr id="35851" name="Oval 11"/>
          <p:cNvSpPr>
            <a:spLocks noChangeArrowheads="1"/>
          </p:cNvSpPr>
          <p:nvPr/>
        </p:nvSpPr>
        <p:spPr bwMode="auto">
          <a:xfrm>
            <a:off x="5072066" y="3857628"/>
            <a:ext cx="2736851" cy="647700"/>
          </a:xfrm>
          <a:prstGeom prst="ellipse">
            <a:avLst/>
          </a:prstGeom>
          <a:solidFill>
            <a:srgbClr val="00FFFF"/>
          </a:solidFill>
          <a:ln w="9525">
            <a:solidFill>
              <a:schemeClr val="tx1"/>
            </a:solidFill>
            <a:round/>
            <a:headEnd/>
            <a:tailEnd/>
          </a:ln>
          <a:effectLst/>
        </p:spPr>
        <p:txBody>
          <a:bodyPr wrap="none" anchor="ctr"/>
          <a:lstStyle/>
          <a:p>
            <a:pPr algn="ctr"/>
            <a:r>
              <a:rPr lang="hr-HR" sz="3200" b="1"/>
              <a:t>46,8 dana</a:t>
            </a:r>
          </a:p>
        </p:txBody>
      </p:sp>
      <p:sp>
        <p:nvSpPr>
          <p:cNvPr id="35852" name="Rectangle 12" descr="Small confetti"/>
          <p:cNvSpPr>
            <a:spLocks noChangeArrowheads="1"/>
          </p:cNvSpPr>
          <p:nvPr/>
        </p:nvSpPr>
        <p:spPr bwMode="auto">
          <a:xfrm>
            <a:off x="500034" y="4929198"/>
            <a:ext cx="8208963" cy="1008063"/>
          </a:xfrm>
          <a:prstGeom prst="rect">
            <a:avLst/>
          </a:prstGeom>
          <a:solidFill>
            <a:schemeClr val="accent1"/>
          </a:solidFill>
          <a:ln w="9525">
            <a:solidFill>
              <a:srgbClr val="FFCC99"/>
            </a:solidFill>
            <a:miter lim="800000"/>
            <a:headEnd/>
            <a:tailEnd/>
          </a:ln>
          <a:effectLst/>
        </p:spPr>
        <p:txBody>
          <a:bodyPr wrap="none" anchor="ctr"/>
          <a:lstStyle/>
          <a:p>
            <a:pPr algn="ctr">
              <a:lnSpc>
                <a:spcPct val="90000"/>
              </a:lnSpc>
            </a:pPr>
            <a:r>
              <a:rPr lang="hr-HR" sz="3200" dirty="0"/>
              <a:t>Indukcija ovulacije i IVF + kriopohrana</a:t>
            </a:r>
          </a:p>
          <a:p>
            <a:pPr algn="ctr">
              <a:lnSpc>
                <a:spcPct val="90000"/>
              </a:lnSpc>
            </a:pPr>
            <a:r>
              <a:rPr lang="hr-HR" sz="3200" dirty="0"/>
              <a:t>ne odgađa liječenje raka dojke</a:t>
            </a:r>
            <a:r>
              <a:rPr lang="hr-HR" sz="3200" dirty="0">
                <a:solidFill>
                  <a:schemeClr val="tx2"/>
                </a:solidFill>
              </a:rPr>
              <a:t>!</a:t>
            </a:r>
          </a:p>
        </p:txBody>
      </p:sp>
      <p:sp>
        <p:nvSpPr>
          <p:cNvPr id="35853" name="Text Box 13"/>
          <p:cNvSpPr txBox="1">
            <a:spLocks noChangeArrowheads="1"/>
          </p:cNvSpPr>
          <p:nvPr/>
        </p:nvSpPr>
        <p:spPr bwMode="auto">
          <a:xfrm>
            <a:off x="5508626" y="6092825"/>
            <a:ext cx="4032251" cy="369332"/>
          </a:xfrm>
          <a:prstGeom prst="rect">
            <a:avLst/>
          </a:prstGeom>
          <a:noFill/>
          <a:ln w="9525">
            <a:noFill/>
            <a:miter lim="800000"/>
            <a:headEnd/>
            <a:tailEnd/>
          </a:ln>
          <a:effectLst/>
        </p:spPr>
        <p:txBody>
          <a:bodyPr>
            <a:spAutoFit/>
          </a:bodyPr>
          <a:lstStyle/>
          <a:p>
            <a:pPr>
              <a:spcBef>
                <a:spcPct val="50000"/>
              </a:spcBef>
            </a:pPr>
            <a:r>
              <a:rPr lang="hr-HR" dirty="0"/>
              <a:t>Modrigano, Am. J. Surg, 2007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hr-HR" sz="3600" dirty="0" err="1" smtClean="0">
                <a:solidFill>
                  <a:schemeClr val="accent1"/>
                </a:solidFill>
              </a:rPr>
              <a:t>Krioprezervacija</a:t>
            </a:r>
            <a:r>
              <a:rPr lang="hr-HR" sz="3600" dirty="0" smtClean="0">
                <a:solidFill>
                  <a:schemeClr val="accent1"/>
                </a:solidFill>
              </a:rPr>
              <a:t> </a:t>
            </a:r>
            <a:r>
              <a:rPr lang="hr-HR" sz="3600" dirty="0" err="1" smtClean="0">
                <a:solidFill>
                  <a:schemeClr val="accent1"/>
                </a:solidFill>
              </a:rPr>
              <a:t>oocita</a:t>
            </a:r>
            <a:r>
              <a:rPr lang="hr-HR" sz="3600" dirty="0" smtClean="0">
                <a:solidFill>
                  <a:schemeClr val="accent1"/>
                </a:solidFill>
              </a:rPr>
              <a:t> – od 1986.</a:t>
            </a:r>
            <a:endParaRPr lang="hr-HR" sz="3600" dirty="0">
              <a:solidFill>
                <a:schemeClr val="accent1"/>
              </a:solidFill>
            </a:endParaRPr>
          </a:p>
        </p:txBody>
      </p:sp>
      <p:sp>
        <p:nvSpPr>
          <p:cNvPr id="3" name="Content Placeholder 2"/>
          <p:cNvSpPr>
            <a:spLocks noGrp="1"/>
          </p:cNvSpPr>
          <p:nvPr>
            <p:ph sz="quarter" idx="1"/>
          </p:nvPr>
        </p:nvSpPr>
        <p:spPr>
          <a:solidFill>
            <a:schemeClr val="accent1"/>
          </a:solidFill>
        </p:spPr>
        <p:txBody>
          <a:bodyPr>
            <a:normAutofit fontScale="77500" lnSpcReduction="20000"/>
          </a:bodyPr>
          <a:lstStyle/>
          <a:p>
            <a:r>
              <a:rPr lang="hr-HR" dirty="0" smtClean="0">
                <a:solidFill>
                  <a:schemeClr val="bg1"/>
                </a:solidFill>
              </a:rPr>
              <a:t>Zloćudne bolesti u djetinjstvu i predpubertetu</a:t>
            </a:r>
          </a:p>
          <a:p>
            <a:r>
              <a:rPr lang="hr-HR" dirty="0" smtClean="0">
                <a:solidFill>
                  <a:schemeClr val="bg1"/>
                </a:solidFill>
              </a:rPr>
              <a:t>Mlade žene bez partnera</a:t>
            </a:r>
          </a:p>
          <a:p>
            <a:r>
              <a:rPr lang="hr-HR" dirty="0" smtClean="0">
                <a:solidFill>
                  <a:schemeClr val="bg1"/>
                </a:solidFill>
              </a:rPr>
              <a:t>Etički, moralni i religijski aspekt</a:t>
            </a:r>
          </a:p>
          <a:p>
            <a:r>
              <a:rPr lang="hr-HR" dirty="0" smtClean="0">
                <a:solidFill>
                  <a:schemeClr val="bg1"/>
                </a:solidFill>
              </a:rPr>
              <a:t>Estrogen negativni tumori – leukemija, limfomi, štitnjača</a:t>
            </a:r>
          </a:p>
          <a:p>
            <a:r>
              <a:rPr lang="hr-HR" dirty="0" smtClean="0">
                <a:solidFill>
                  <a:schemeClr val="bg1"/>
                </a:solidFill>
              </a:rPr>
              <a:t>Rak dojke i novi protokoli stimulacije u Estrogen pozitivnih tumora ( tamoksifen i letrozol) – nizak E2 i bolji rezultati u broju oocita</a:t>
            </a:r>
          </a:p>
          <a:p>
            <a:r>
              <a:rPr lang="hr-HR" dirty="0" smtClean="0">
                <a:solidFill>
                  <a:schemeClr val="bg1"/>
                </a:solidFill>
              </a:rPr>
              <a:t>Adekvatni protokol stimulacije i kriopohrana oocita(vitrifikacija) – izvrsno preživljenje i klinički ishod u odnosu na svježe oocite</a:t>
            </a:r>
          </a:p>
          <a:p>
            <a:r>
              <a:rPr lang="hr-HR" dirty="0" smtClean="0">
                <a:solidFill>
                  <a:schemeClr val="bg1"/>
                </a:solidFill>
              </a:rPr>
              <a:t>Zračenje zdjelice</a:t>
            </a:r>
            <a:endParaRPr lang="hr-HR" dirty="0">
              <a:solidFill>
                <a:schemeClr val="bg1"/>
              </a:solidFill>
            </a:endParaRPr>
          </a:p>
        </p:txBody>
      </p:sp>
      <p:pic>
        <p:nvPicPr>
          <p:cNvPr id="4" name="Picture 3" descr="E:\04-300px.jpg"/>
          <p:cNvPicPr>
            <a:picLocks noChangeAspect="1" noChangeArrowheads="1"/>
          </p:cNvPicPr>
          <p:nvPr/>
        </p:nvPicPr>
        <p:blipFill>
          <a:blip r:embed="rId2"/>
          <a:srcRect/>
          <a:stretch>
            <a:fillRect/>
          </a:stretch>
        </p:blipFill>
        <p:spPr bwMode="auto">
          <a:xfrm>
            <a:off x="4929190" y="5214950"/>
            <a:ext cx="3810000" cy="1333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2"/>
                </a:solidFill>
              </a:rPr>
              <a:t>Prednosti i nedostaci</a:t>
            </a:r>
            <a:endParaRPr lang="hr-HR" dirty="0">
              <a:solidFill>
                <a:schemeClr val="tx2"/>
              </a:solidFill>
            </a:endParaRPr>
          </a:p>
        </p:txBody>
      </p:sp>
      <p:sp>
        <p:nvSpPr>
          <p:cNvPr id="3" name="Content Placeholder 2"/>
          <p:cNvSpPr>
            <a:spLocks noGrp="1"/>
          </p:cNvSpPr>
          <p:nvPr>
            <p:ph idx="1"/>
          </p:nvPr>
        </p:nvSpPr>
        <p:spPr/>
        <p:txBody>
          <a:bodyPr/>
          <a:lstStyle/>
          <a:p>
            <a:r>
              <a:rPr lang="hr-HR" dirty="0" smtClean="0">
                <a:solidFill>
                  <a:schemeClr val="tx2"/>
                </a:solidFill>
              </a:rPr>
              <a:t>Ne zahtjeva sjeme</a:t>
            </a:r>
          </a:p>
          <a:p>
            <a:r>
              <a:rPr lang="hr-HR" dirty="0" smtClean="0">
                <a:solidFill>
                  <a:schemeClr val="tx2"/>
                </a:solidFill>
              </a:rPr>
              <a:t>Stopa trudnoće po ET u porastu ( 8% - 57%)</a:t>
            </a:r>
          </a:p>
          <a:p>
            <a:endParaRPr lang="hr-HR" dirty="0" smtClean="0">
              <a:solidFill>
                <a:schemeClr val="tx2"/>
              </a:solidFill>
            </a:endParaRPr>
          </a:p>
          <a:p>
            <a:r>
              <a:rPr lang="hr-HR" dirty="0" err="1" smtClean="0">
                <a:solidFill>
                  <a:schemeClr val="tx2"/>
                </a:solidFill>
              </a:rPr>
              <a:t>Oocite</a:t>
            </a:r>
            <a:r>
              <a:rPr lang="hr-HR" dirty="0" smtClean="0">
                <a:solidFill>
                  <a:schemeClr val="tx2"/>
                </a:solidFill>
              </a:rPr>
              <a:t> osjetljivije na </a:t>
            </a:r>
            <a:r>
              <a:rPr lang="hr-HR" dirty="0" err="1" smtClean="0">
                <a:solidFill>
                  <a:schemeClr val="tx2"/>
                </a:solidFill>
              </a:rPr>
              <a:t>krioozljedu</a:t>
            </a:r>
            <a:r>
              <a:rPr lang="hr-HR" dirty="0" smtClean="0">
                <a:solidFill>
                  <a:schemeClr val="tx2"/>
                </a:solidFill>
              </a:rPr>
              <a:t> od zametka</a:t>
            </a:r>
          </a:p>
          <a:p>
            <a:r>
              <a:rPr lang="hr-HR" dirty="0" smtClean="0">
                <a:solidFill>
                  <a:schemeClr val="tx2"/>
                </a:solidFill>
              </a:rPr>
              <a:t>Ovarijska stimulacija – ne za </a:t>
            </a:r>
            <a:r>
              <a:rPr lang="hr-HR" dirty="0" err="1" smtClean="0">
                <a:solidFill>
                  <a:schemeClr val="tx2"/>
                </a:solidFill>
              </a:rPr>
              <a:t>prepubertet</a:t>
            </a:r>
            <a:r>
              <a:rPr lang="hr-HR" dirty="0" smtClean="0">
                <a:solidFill>
                  <a:schemeClr val="tx2"/>
                </a:solidFill>
              </a:rPr>
              <a:t> </a:t>
            </a:r>
          </a:p>
          <a:p>
            <a:r>
              <a:rPr lang="hr-HR" dirty="0" smtClean="0">
                <a:solidFill>
                  <a:schemeClr val="tx2"/>
                </a:solidFill>
              </a:rPr>
              <a:t>Odgoda liječenja </a:t>
            </a:r>
          </a:p>
          <a:p>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mage.slidesharecdn.com/12alevinetexasaya1-101014122424-phpapp01/95/slide-3-728.jpg?1287077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88640"/>
            <a:ext cx="8900988" cy="6624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0034" y="4429132"/>
            <a:ext cx="8001056" cy="135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ctangle 3"/>
          <p:cNvSpPr/>
          <p:nvPr/>
        </p:nvSpPr>
        <p:spPr>
          <a:xfrm>
            <a:off x="6357950" y="5857892"/>
            <a:ext cx="2500330"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647688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4811" y="6286521"/>
            <a:ext cx="4572032" cy="285752"/>
          </a:xfrm>
        </p:spPr>
        <p:txBody>
          <a:bodyPr>
            <a:noAutofit/>
          </a:bodyPr>
          <a:lstStyle/>
          <a:p>
            <a:r>
              <a:rPr lang="hr-HR" sz="2400" dirty="0" smtClean="0"/>
              <a:t>Cobo A. Clin Transl Oncol 2008</a:t>
            </a:r>
            <a:endParaRPr lang="hr-HR" sz="2400" dirty="0"/>
          </a:p>
        </p:txBody>
      </p:sp>
      <p:graphicFrame>
        <p:nvGraphicFramePr>
          <p:cNvPr id="7" name="Content Placeholder 6"/>
          <p:cNvGraphicFramePr>
            <a:graphicFrameLocks noGrp="1"/>
          </p:cNvGraphicFramePr>
          <p:nvPr>
            <p:ph sz="quarter" idx="1"/>
          </p:nvPr>
        </p:nvGraphicFramePr>
        <p:xfrm>
          <a:off x="214282" y="1571612"/>
          <a:ext cx="4314828" cy="4643470"/>
        </p:xfrm>
        <a:graphic>
          <a:graphicData uri="http://schemas.openxmlformats.org/drawingml/2006/table">
            <a:tbl>
              <a:tblPr firstRow="1" bandRow="1">
                <a:tableStyleId>{5C22544A-7EE6-4342-B048-85BDC9FD1C3A}</a:tableStyleId>
              </a:tblPr>
              <a:tblGrid>
                <a:gridCol w="4314828"/>
              </a:tblGrid>
              <a:tr h="763400">
                <a:tc>
                  <a:txBody>
                    <a:bodyPr/>
                    <a:lstStyle/>
                    <a:p>
                      <a:r>
                        <a:rPr lang="hr-HR" sz="1900" dirty="0" smtClean="0"/>
                        <a:t>Distribucija oocita, preživljenje i stopa fertilizacije</a:t>
                      </a:r>
                      <a:endParaRPr lang="hr-HR" sz="1900" dirty="0"/>
                    </a:p>
                  </a:txBody>
                  <a:tcPr/>
                </a:tc>
              </a:tr>
              <a:tr h="3880070">
                <a:tc>
                  <a:txBody>
                    <a:bodyPr/>
                    <a:lstStyle/>
                    <a:p>
                      <a:r>
                        <a:rPr lang="hr-HR" sz="2000" dirty="0" smtClean="0"/>
                        <a:t>Total oocytes,</a:t>
                      </a:r>
                      <a:r>
                        <a:rPr lang="hr-HR" sz="2000" baseline="0" dirty="0" smtClean="0"/>
                        <a:t> N                    797</a:t>
                      </a:r>
                    </a:p>
                    <a:p>
                      <a:endParaRPr lang="hr-HR" sz="2000" baseline="0" dirty="0" smtClean="0"/>
                    </a:p>
                    <a:p>
                      <a:r>
                        <a:rPr lang="hr-HR" sz="2000" baseline="0" dirty="0" smtClean="0"/>
                        <a:t>Mature (MII) oocytes, N(%)    693 (86.9)</a:t>
                      </a:r>
                    </a:p>
                    <a:p>
                      <a:r>
                        <a:rPr lang="hr-HR" sz="2000" baseline="0" dirty="0" smtClean="0"/>
                        <a:t>Immature MI oocita, n(%)         47 (5.9)</a:t>
                      </a:r>
                    </a:p>
                    <a:p>
                      <a:r>
                        <a:rPr lang="hr-HR" sz="2000" baseline="0" dirty="0" smtClean="0"/>
                        <a:t>Immature GV oocytes              57 (7.2)</a:t>
                      </a:r>
                    </a:p>
                    <a:p>
                      <a:endParaRPr lang="hr-HR" sz="2000" baseline="0" dirty="0" smtClean="0"/>
                    </a:p>
                    <a:p>
                      <a:r>
                        <a:rPr lang="hr-HR" sz="2000" baseline="0" dirty="0" smtClean="0">
                          <a:solidFill>
                            <a:srgbClr val="FF0000"/>
                          </a:solidFill>
                        </a:rPr>
                        <a:t>Survival N(%)                       666 (96.1)</a:t>
                      </a:r>
                    </a:p>
                    <a:p>
                      <a:r>
                        <a:rPr lang="hr-HR" sz="2000" baseline="0" dirty="0" smtClean="0"/>
                        <a:t>Injected oocytes, N               666</a:t>
                      </a:r>
                    </a:p>
                    <a:p>
                      <a:endParaRPr lang="hr-HR" sz="2000" baseline="0" dirty="0" smtClean="0"/>
                    </a:p>
                    <a:p>
                      <a:r>
                        <a:rPr lang="hr-HR" sz="2000" baseline="0" dirty="0" smtClean="0"/>
                        <a:t>Normal fertilisation N(%)      487 (73.1)</a:t>
                      </a:r>
                    </a:p>
                    <a:p>
                      <a:r>
                        <a:rPr lang="hr-HR" sz="2000" baseline="0" dirty="0" smtClean="0"/>
                        <a:t>Abnormal fertilisation N(%)    34   (5.1)</a:t>
                      </a:r>
                    </a:p>
                    <a:p>
                      <a:r>
                        <a:rPr lang="hr-HR" sz="2000" baseline="0" dirty="0" smtClean="0"/>
                        <a:t>Degenerated oocytes N(%)    40   (6.0)</a:t>
                      </a:r>
                      <a:endParaRPr lang="hr-HR" sz="2000" dirty="0"/>
                    </a:p>
                  </a:txBody>
                  <a:tcPr/>
                </a:tc>
              </a:tr>
            </a:tbl>
          </a:graphicData>
        </a:graphic>
      </p:graphicFrame>
      <p:graphicFrame>
        <p:nvGraphicFramePr>
          <p:cNvPr id="8" name="Content Placeholder 7"/>
          <p:cNvGraphicFramePr>
            <a:graphicFrameLocks noGrp="1"/>
          </p:cNvGraphicFramePr>
          <p:nvPr>
            <p:ph sz="quarter" idx="2"/>
          </p:nvPr>
        </p:nvGraphicFramePr>
        <p:xfrm>
          <a:off x="4786314" y="1500174"/>
          <a:ext cx="4084668" cy="4714908"/>
        </p:xfrm>
        <a:graphic>
          <a:graphicData uri="http://schemas.openxmlformats.org/drawingml/2006/table">
            <a:tbl>
              <a:tblPr firstRow="1" bandRow="1">
                <a:tableStyleId>{5C22544A-7EE6-4342-B048-85BDC9FD1C3A}</a:tableStyleId>
              </a:tblPr>
              <a:tblGrid>
                <a:gridCol w="4084668"/>
              </a:tblGrid>
              <a:tr h="767218">
                <a:tc>
                  <a:txBody>
                    <a:bodyPr/>
                    <a:lstStyle/>
                    <a:p>
                      <a:r>
                        <a:rPr lang="hr-HR" sz="1900" dirty="0" smtClean="0"/>
                        <a:t>Clinical outcome of vitrified oocytes</a:t>
                      </a:r>
                      <a:endParaRPr lang="hr-HR" sz="1900" dirty="0"/>
                    </a:p>
                  </a:txBody>
                  <a:tcPr/>
                </a:tc>
              </a:tr>
              <a:tr h="3947690">
                <a:tc>
                  <a:txBody>
                    <a:bodyPr/>
                    <a:lstStyle/>
                    <a:p>
                      <a:r>
                        <a:rPr lang="hr-HR" sz="2000" dirty="0" smtClean="0"/>
                        <a:t>No embryo transfers 57</a:t>
                      </a:r>
                    </a:p>
                    <a:p>
                      <a:r>
                        <a:rPr lang="hr-HR" sz="2000" dirty="0" smtClean="0"/>
                        <a:t>Embryo</a:t>
                      </a:r>
                      <a:r>
                        <a:rPr lang="hr-HR" sz="2000" baseline="0" dirty="0" smtClean="0"/>
                        <a:t> transferred (Mean±SD) 1.9 ± 3.7</a:t>
                      </a:r>
                    </a:p>
                    <a:p>
                      <a:endParaRPr lang="hr-HR" sz="2000" baseline="0" dirty="0" smtClean="0"/>
                    </a:p>
                    <a:p>
                      <a:r>
                        <a:rPr lang="hr-HR" sz="2000" baseline="0" dirty="0" smtClean="0">
                          <a:solidFill>
                            <a:srgbClr val="FF0000"/>
                          </a:solidFill>
                        </a:rPr>
                        <a:t>Pregnancy rate 36/57 (63.2)</a:t>
                      </a:r>
                    </a:p>
                    <a:p>
                      <a:r>
                        <a:rPr lang="hr-HR" sz="2000" baseline="0" dirty="0" smtClean="0"/>
                        <a:t>Implantation rate 45/117 (38.5)</a:t>
                      </a:r>
                    </a:p>
                    <a:p>
                      <a:r>
                        <a:rPr lang="hr-HR" sz="2000" baseline="0" dirty="0" smtClean="0"/>
                        <a:t>Multiple pregnancy 11/36  (30.5)</a:t>
                      </a:r>
                    </a:p>
                    <a:p>
                      <a:endParaRPr lang="hr-HR" sz="2000" baseline="0" dirty="0" smtClean="0"/>
                    </a:p>
                    <a:p>
                      <a:r>
                        <a:rPr lang="hr-HR" sz="2000" baseline="0" dirty="0" smtClean="0"/>
                        <a:t>Miscarriage rate 6/36 (16.6)</a:t>
                      </a:r>
                    </a:p>
                    <a:p>
                      <a:r>
                        <a:rPr lang="hr-HR" sz="2000" baseline="0" dirty="0" smtClean="0"/>
                        <a:t>Biochemical pregnancy 5/36 (13.9)</a:t>
                      </a:r>
                    </a:p>
                    <a:p>
                      <a:endParaRPr lang="hr-HR" sz="2000" baseline="0" dirty="0" smtClean="0"/>
                    </a:p>
                    <a:p>
                      <a:r>
                        <a:rPr lang="hr-HR" sz="2000" baseline="0" dirty="0" smtClean="0"/>
                        <a:t>No live birth 28</a:t>
                      </a:r>
                      <a:endParaRPr lang="hr-HR" sz="2000" dirty="0"/>
                    </a:p>
                  </a:txBody>
                  <a:tcPr/>
                </a:tc>
              </a:tr>
            </a:tbl>
          </a:graphicData>
        </a:graphic>
      </p:graphicFrame>
      <p:sp>
        <p:nvSpPr>
          <p:cNvPr id="5" name="Title 1"/>
          <p:cNvSpPr txBox="1">
            <a:spLocks/>
          </p:cNvSpPr>
          <p:nvPr/>
        </p:nvSpPr>
        <p:spPr>
          <a:xfrm>
            <a:off x="2571736" y="228600"/>
            <a:ext cx="4786346" cy="990600"/>
          </a:xfrm>
          <a:prstGeom prst="rect">
            <a:avLst/>
          </a:prstGeom>
          <a:noFill/>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3600" b="0" i="0" u="none" strike="noStrike" kern="1200" cap="none" spc="0" normalizeH="0" baseline="0" noProof="0" dirty="0" smtClean="0">
                <a:ln>
                  <a:noFill/>
                </a:ln>
                <a:solidFill>
                  <a:schemeClr val="accent1"/>
                </a:solidFill>
                <a:effectLst/>
                <a:uLnTx/>
                <a:uFillTx/>
                <a:latin typeface="+mj-lt"/>
                <a:ea typeface="+mj-ea"/>
                <a:cs typeface="+mj-cs"/>
              </a:rPr>
              <a:t>Krioprezervacija </a:t>
            </a:r>
            <a:r>
              <a:rPr kumimoji="0" lang="hr-HR" sz="3600" b="0" i="0" u="none" strike="noStrike" kern="1200" cap="none" spc="0" normalizeH="0" baseline="0" noProof="0" dirty="0" err="1" smtClean="0">
                <a:ln>
                  <a:noFill/>
                </a:ln>
                <a:solidFill>
                  <a:schemeClr val="accent1"/>
                </a:solidFill>
                <a:effectLst/>
                <a:uLnTx/>
                <a:uFillTx/>
                <a:latin typeface="+mj-lt"/>
                <a:ea typeface="+mj-ea"/>
                <a:cs typeface="+mj-cs"/>
              </a:rPr>
              <a:t>oocita</a:t>
            </a:r>
            <a:r>
              <a:rPr kumimoji="0" lang="hr-HR" sz="3600" b="0" i="0" u="none" strike="noStrike" kern="1200" cap="none" spc="0" normalizeH="0" noProof="0" dirty="0" smtClean="0">
                <a:ln>
                  <a:noFill/>
                </a:ln>
                <a:solidFill>
                  <a:schemeClr val="accent1"/>
                </a:solidFill>
                <a:effectLst/>
                <a:uLnTx/>
                <a:uFillTx/>
                <a:latin typeface="+mj-lt"/>
                <a:ea typeface="+mj-ea"/>
                <a:cs typeface="+mj-cs"/>
              </a:rPr>
              <a:t>  </a:t>
            </a:r>
            <a:endParaRPr kumimoji="0" lang="hr-HR" sz="3600" b="0"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0" y="500042"/>
            <a:ext cx="9144000" cy="597087"/>
          </a:xfrm>
          <a:prstGeom prst="rect">
            <a:avLst/>
          </a:prstGeom>
          <a:noFill/>
          <a:ln w="9525">
            <a:noFill/>
            <a:miter lim="800000"/>
            <a:headEnd/>
            <a:tailEnd/>
          </a:ln>
          <a:effectLst/>
        </p:spPr>
        <p:txBody>
          <a:bodyPr>
            <a:spAutoFit/>
          </a:bodyPr>
          <a:lstStyle/>
          <a:p>
            <a:pPr algn="ctr">
              <a:lnSpc>
                <a:spcPct val="80000"/>
              </a:lnSpc>
              <a:spcBef>
                <a:spcPct val="50000"/>
              </a:spcBef>
            </a:pPr>
            <a:r>
              <a:rPr lang="hr-HR" sz="4000" dirty="0" smtClean="0"/>
              <a:t> </a:t>
            </a:r>
            <a:r>
              <a:rPr lang="hr-HR" sz="4000" dirty="0" smtClean="0">
                <a:solidFill>
                  <a:schemeClr val="tx2"/>
                </a:solidFill>
              </a:rPr>
              <a:t>Smrzavanje tkiva jajnika</a:t>
            </a:r>
            <a:endParaRPr lang="hr-HR" sz="4000" dirty="0">
              <a:solidFill>
                <a:schemeClr val="tx2"/>
              </a:solidFill>
            </a:endParaRPr>
          </a:p>
        </p:txBody>
      </p:sp>
      <p:sp>
        <p:nvSpPr>
          <p:cNvPr id="27653" name="AutoShape 5" descr="Outlined diamond"/>
          <p:cNvSpPr>
            <a:spLocks noChangeArrowheads="1"/>
          </p:cNvSpPr>
          <p:nvPr/>
        </p:nvSpPr>
        <p:spPr bwMode="auto">
          <a:xfrm>
            <a:off x="142844" y="1000108"/>
            <a:ext cx="8786874" cy="5214950"/>
          </a:xfrm>
          <a:prstGeom prst="bevel">
            <a:avLst>
              <a:gd name="adj" fmla="val 2755"/>
            </a:avLst>
          </a:prstGeom>
          <a:noFill/>
          <a:ln w="9525">
            <a:noFill/>
            <a:miter lim="800000"/>
            <a:headEnd/>
            <a:tailEnd/>
          </a:ln>
          <a:effectLst/>
        </p:spPr>
        <p:txBody>
          <a:bodyPr wrap="none" anchor="ctr"/>
          <a:lstStyle/>
          <a:p>
            <a:pPr>
              <a:lnSpc>
                <a:spcPct val="130000"/>
              </a:lnSpc>
              <a:buFontTx/>
              <a:buChar char="•"/>
            </a:pPr>
            <a:r>
              <a:rPr lang="hr-HR" sz="2800" b="1" dirty="0" smtClean="0">
                <a:solidFill>
                  <a:srgbClr val="FFFF99"/>
                </a:solidFill>
              </a:rPr>
              <a:t> </a:t>
            </a:r>
            <a:r>
              <a:rPr lang="hr-HR" sz="2400" dirty="0" smtClean="0">
                <a:solidFill>
                  <a:schemeClr val="tx2"/>
                </a:solidFill>
              </a:rPr>
              <a:t>izbor – </a:t>
            </a:r>
            <a:r>
              <a:rPr lang="hr-HR" sz="2800" dirty="0" smtClean="0">
                <a:solidFill>
                  <a:schemeClr val="tx2"/>
                </a:solidFill>
              </a:rPr>
              <a:t>predpubertet,</a:t>
            </a:r>
            <a:r>
              <a:rPr lang="hr-HR" sz="2400" dirty="0" smtClean="0">
                <a:solidFill>
                  <a:schemeClr val="tx2"/>
                </a:solidFill>
              </a:rPr>
              <a:t> nemogućnost odgode kemoterapije, </a:t>
            </a:r>
          </a:p>
          <a:p>
            <a:pPr>
              <a:lnSpc>
                <a:spcPct val="130000"/>
              </a:lnSpc>
            </a:pPr>
            <a:r>
              <a:rPr lang="hr-HR" sz="2400" dirty="0" smtClean="0">
                <a:solidFill>
                  <a:schemeClr val="tx2"/>
                </a:solidFill>
              </a:rPr>
              <a:t>                 bez partnera, </a:t>
            </a:r>
            <a:r>
              <a:rPr lang="hr-HR" sz="2800" dirty="0" smtClean="0">
                <a:solidFill>
                  <a:schemeClr val="tx2"/>
                </a:solidFill>
              </a:rPr>
              <a:t>visoki rizik za akutno POI</a:t>
            </a:r>
          </a:p>
          <a:p>
            <a:pPr>
              <a:lnSpc>
                <a:spcPct val="130000"/>
              </a:lnSpc>
              <a:buFontTx/>
              <a:buChar char="•"/>
            </a:pPr>
            <a:r>
              <a:rPr lang="hr-HR" sz="2400" dirty="0" smtClean="0">
                <a:solidFill>
                  <a:schemeClr val="tx2"/>
                </a:solidFill>
              </a:rPr>
              <a:t>Prednost – nema stimulacije ni odgode liječenja</a:t>
            </a:r>
          </a:p>
          <a:p>
            <a:pPr>
              <a:lnSpc>
                <a:spcPct val="130000"/>
              </a:lnSpc>
              <a:buFontTx/>
              <a:buChar char="•"/>
            </a:pPr>
            <a:r>
              <a:rPr lang="hr-HR" sz="2400" dirty="0" smtClean="0">
                <a:solidFill>
                  <a:schemeClr val="tx2"/>
                </a:solidFill>
              </a:rPr>
              <a:t>Kora </a:t>
            </a:r>
            <a:r>
              <a:rPr lang="hr-HR" sz="2400" dirty="0">
                <a:solidFill>
                  <a:schemeClr val="tx2"/>
                </a:solidFill>
              </a:rPr>
              <a:t>jajnika – 2-3 mm rezovi</a:t>
            </a:r>
          </a:p>
          <a:p>
            <a:pPr>
              <a:lnSpc>
                <a:spcPct val="130000"/>
              </a:lnSpc>
              <a:buFontTx/>
              <a:buChar char="•"/>
            </a:pPr>
            <a:r>
              <a:rPr lang="hr-HR" sz="2400" dirty="0">
                <a:solidFill>
                  <a:schemeClr val="tx2"/>
                </a:solidFill>
              </a:rPr>
              <a:t> Kasnija </a:t>
            </a:r>
            <a:r>
              <a:rPr lang="hr-HR" sz="2400" dirty="0" smtClean="0">
                <a:solidFill>
                  <a:schemeClr val="tx2"/>
                </a:solidFill>
              </a:rPr>
              <a:t>reimplantacija</a:t>
            </a:r>
          </a:p>
          <a:p>
            <a:pPr>
              <a:lnSpc>
                <a:spcPct val="130000"/>
              </a:lnSpc>
            </a:pPr>
            <a:r>
              <a:rPr lang="hr-HR" sz="2400" dirty="0">
                <a:solidFill>
                  <a:schemeClr val="tx2"/>
                </a:solidFill>
              </a:rPr>
              <a:t>	- </a:t>
            </a:r>
            <a:r>
              <a:rPr lang="hr-HR" sz="2400" dirty="0" err="1" smtClean="0">
                <a:solidFill>
                  <a:schemeClr val="tx2"/>
                </a:solidFill>
              </a:rPr>
              <a:t>ortotopička</a:t>
            </a:r>
            <a:r>
              <a:rPr lang="hr-HR" sz="2400" dirty="0" smtClean="0">
                <a:solidFill>
                  <a:schemeClr val="tx2"/>
                </a:solidFill>
              </a:rPr>
              <a:t>/ </a:t>
            </a:r>
            <a:r>
              <a:rPr lang="hr-HR" sz="2400" dirty="0" err="1" smtClean="0">
                <a:solidFill>
                  <a:schemeClr val="tx2"/>
                </a:solidFill>
              </a:rPr>
              <a:t>heterotopička</a:t>
            </a:r>
            <a:endParaRPr lang="hr-HR" sz="2400" dirty="0" smtClean="0">
              <a:solidFill>
                <a:schemeClr val="tx2"/>
              </a:solidFill>
            </a:endParaRPr>
          </a:p>
          <a:p>
            <a:pPr lvl="2">
              <a:lnSpc>
                <a:spcPct val="130000"/>
              </a:lnSpc>
            </a:pPr>
            <a:r>
              <a:rPr lang="hr-HR" sz="2400" dirty="0" smtClean="0">
                <a:solidFill>
                  <a:schemeClr val="tx2"/>
                </a:solidFill>
              </a:rPr>
              <a:t>- </a:t>
            </a:r>
            <a:r>
              <a:rPr lang="hr-HR" sz="2400" dirty="0" err="1" smtClean="0">
                <a:solidFill>
                  <a:schemeClr val="tx2"/>
                </a:solidFill>
              </a:rPr>
              <a:t>In</a:t>
            </a:r>
            <a:r>
              <a:rPr lang="hr-HR" sz="2400" dirty="0" smtClean="0">
                <a:solidFill>
                  <a:schemeClr val="tx2"/>
                </a:solidFill>
              </a:rPr>
              <a:t> </a:t>
            </a:r>
            <a:r>
              <a:rPr lang="hr-HR" sz="2400" dirty="0" err="1" smtClean="0">
                <a:solidFill>
                  <a:schemeClr val="tx2"/>
                </a:solidFill>
              </a:rPr>
              <a:t>vitro</a:t>
            </a:r>
            <a:r>
              <a:rPr lang="hr-HR" sz="2400" dirty="0" smtClean="0">
                <a:solidFill>
                  <a:schemeClr val="tx2"/>
                </a:solidFill>
              </a:rPr>
              <a:t> </a:t>
            </a:r>
            <a:r>
              <a:rPr lang="hr-HR" sz="2400" dirty="0" err="1" smtClean="0">
                <a:solidFill>
                  <a:schemeClr val="tx2"/>
                </a:solidFill>
              </a:rPr>
              <a:t>maturacija</a:t>
            </a:r>
            <a:endParaRPr lang="hr-HR" sz="2400" dirty="0">
              <a:solidFill>
                <a:schemeClr val="tx2"/>
              </a:solidFill>
            </a:endParaRPr>
          </a:p>
          <a:p>
            <a:pPr>
              <a:lnSpc>
                <a:spcPct val="130000"/>
              </a:lnSpc>
              <a:buFontTx/>
              <a:buChar char="•"/>
            </a:pPr>
            <a:r>
              <a:rPr lang="hr-HR" sz="2400" dirty="0">
                <a:solidFill>
                  <a:schemeClr val="tx2"/>
                </a:solidFill>
              </a:rPr>
              <a:t> 70% preživi – produkcija E</a:t>
            </a:r>
            <a:r>
              <a:rPr lang="hr-HR" sz="2400" baseline="-25000" dirty="0">
                <a:solidFill>
                  <a:schemeClr val="tx2"/>
                </a:solidFill>
              </a:rPr>
              <a:t>2</a:t>
            </a:r>
            <a:r>
              <a:rPr lang="hr-HR" sz="2400" dirty="0">
                <a:solidFill>
                  <a:schemeClr val="tx2"/>
                </a:solidFill>
              </a:rPr>
              <a:t> (metastaze?)</a:t>
            </a:r>
          </a:p>
          <a:p>
            <a:pPr>
              <a:lnSpc>
                <a:spcPct val="130000"/>
              </a:lnSpc>
              <a:buFontTx/>
              <a:buChar char="•"/>
            </a:pPr>
            <a:r>
              <a:rPr lang="hr-HR" sz="2400" dirty="0">
                <a:solidFill>
                  <a:schemeClr val="tx2"/>
                </a:solidFill>
              </a:rPr>
              <a:t> Izgubi se ¼ primordijalnih folikula</a:t>
            </a:r>
          </a:p>
          <a:p>
            <a:pPr>
              <a:lnSpc>
                <a:spcPct val="130000"/>
              </a:lnSpc>
              <a:buFontTx/>
              <a:buChar char="•"/>
            </a:pPr>
            <a:r>
              <a:rPr lang="hr-HR" sz="2400" dirty="0">
                <a:solidFill>
                  <a:schemeClr val="tx2"/>
                </a:solidFill>
              </a:rPr>
              <a:t> 5 </a:t>
            </a:r>
            <a:r>
              <a:rPr lang="hr-HR" sz="2400" dirty="0" smtClean="0">
                <a:solidFill>
                  <a:schemeClr val="tx2"/>
                </a:solidFill>
              </a:rPr>
              <a:t>porođaja – još uvijek eksperimentalna metoda</a:t>
            </a:r>
            <a:endParaRPr lang="hr-HR" sz="2400" dirty="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r-HR" sz="2400" dirty="0" err="1" smtClean="0">
                <a:solidFill>
                  <a:schemeClr val="tx2"/>
                </a:solidFill>
                <a:latin typeface="Arial" charset="0"/>
                <a:ea typeface="msgothic" charset="0"/>
                <a:cs typeface="msgothic" charset="0"/>
              </a:rPr>
              <a:t>Analozi</a:t>
            </a:r>
            <a:r>
              <a:rPr lang="hr-HR" sz="2400" dirty="0" smtClean="0">
                <a:solidFill>
                  <a:schemeClr val="tx2"/>
                </a:solidFill>
                <a:latin typeface="Arial" charset="0"/>
                <a:ea typeface="msgothic" charset="0"/>
                <a:cs typeface="msgothic" charset="0"/>
              </a:rPr>
              <a:t> </a:t>
            </a:r>
            <a:r>
              <a:rPr lang="hr-HR" sz="2400" dirty="0" err="1" smtClean="0">
                <a:solidFill>
                  <a:schemeClr val="tx2"/>
                </a:solidFill>
                <a:latin typeface="Arial" charset="0"/>
                <a:ea typeface="msgothic" charset="0"/>
                <a:cs typeface="msgothic" charset="0"/>
              </a:rPr>
              <a:t>GnRH</a:t>
            </a:r>
            <a:r>
              <a:rPr lang="hr-HR" sz="2400" dirty="0" smtClean="0">
                <a:solidFill>
                  <a:schemeClr val="tx2"/>
                </a:solidFill>
                <a:latin typeface="Arial" charset="0"/>
                <a:ea typeface="msgothic" charset="0"/>
                <a:cs typeface="msgothic" charset="0"/>
              </a:rPr>
              <a:t> i kemoterapijom uzrokovana </a:t>
            </a:r>
            <a:r>
              <a:rPr lang="hr-HR" sz="2400" dirty="0" err="1" smtClean="0">
                <a:solidFill>
                  <a:schemeClr val="tx2"/>
                </a:solidFill>
                <a:latin typeface="Arial" charset="0"/>
                <a:ea typeface="msgothic" charset="0"/>
                <a:cs typeface="msgothic" charset="0"/>
              </a:rPr>
              <a:t>gonadotoksičnost</a:t>
            </a:r>
            <a:r>
              <a:rPr lang="en-GB" sz="2400" dirty="0" smtClean="0">
                <a:solidFill>
                  <a:schemeClr val="tx2"/>
                </a:solidFill>
                <a:latin typeface="Arial" charset="0"/>
                <a:ea typeface="msgothic" charset="0"/>
                <a:cs typeface="msgothic" charset="0"/>
              </a:rPr>
              <a:t> </a:t>
            </a:r>
            <a:endParaRPr lang="en-GB" sz="2400" dirty="0">
              <a:solidFill>
                <a:schemeClr val="tx2"/>
              </a:solidFill>
              <a:latin typeface="Arial" charset="0"/>
              <a:ea typeface="msgothic" charset="0"/>
              <a:cs typeface="msgothic" charset="0"/>
            </a:endParaRPr>
          </a:p>
        </p:txBody>
      </p:sp>
      <p:pic>
        <p:nvPicPr>
          <p:cNvPr id="3075" name="Picture 3"/>
          <p:cNvPicPr>
            <a:picLocks noChangeAspect="1" noChangeArrowheads="1"/>
          </p:cNvPicPr>
          <p:nvPr/>
        </p:nvPicPr>
        <p:blipFill>
          <a:blip r:embed="rId3"/>
          <a:srcRect/>
          <a:stretch>
            <a:fillRect/>
          </a:stretch>
        </p:blipFill>
        <p:spPr bwMode="auto">
          <a:xfrm>
            <a:off x="214282" y="1000108"/>
            <a:ext cx="5429288" cy="4893634"/>
          </a:xfrm>
          <a:prstGeom prst="rect">
            <a:avLst/>
          </a:prstGeom>
          <a:noFill/>
          <a:ln w="9525">
            <a:noFill/>
            <a:round/>
            <a:headEnd/>
            <a:tailEnd/>
          </a:ln>
          <a:effectLst/>
        </p:spPr>
      </p:pic>
      <p:sp>
        <p:nvSpPr>
          <p:cNvPr id="3076" name="Text Box 4"/>
          <p:cNvSpPr txBox="1">
            <a:spLocks noChangeArrowheads="1"/>
          </p:cNvSpPr>
          <p:nvPr/>
        </p:nvSpPr>
        <p:spPr bwMode="auto">
          <a:xfrm>
            <a:off x="717120" y="5972307"/>
            <a:ext cx="3918240" cy="309632"/>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Blumenfeld</a:t>
            </a:r>
            <a:r>
              <a:rPr lang="en-GB" sz="1100" b="1" dirty="0">
                <a:solidFill>
                  <a:srgbClr val="000000"/>
                </a:solidFill>
                <a:latin typeface="Arial" charset="0"/>
                <a:ea typeface="msgothic" charset="0"/>
                <a:cs typeface="msgothic" charset="0"/>
              </a:rPr>
              <a:t> Z , and von Wolff M Hum. </a:t>
            </a:r>
            <a:r>
              <a:rPr lang="en-GB" sz="1100" b="1" dirty="0" err="1">
                <a:solidFill>
                  <a:srgbClr val="000000"/>
                </a:solidFill>
                <a:latin typeface="Arial" charset="0"/>
                <a:ea typeface="msgothic" charset="0"/>
                <a:cs typeface="msgothic" charset="0"/>
              </a:rPr>
              <a:t>Reprod</a:t>
            </a:r>
            <a:r>
              <a:rPr lang="en-GB" sz="1100" b="1" dirty="0">
                <a:solidFill>
                  <a:srgbClr val="000000"/>
                </a:solidFill>
                <a:latin typeface="Arial" charset="0"/>
                <a:ea typeface="msgothic" charset="0"/>
                <a:cs typeface="msgothic" charset="0"/>
              </a:rPr>
              <a:t>. Update 2008;14:543-552</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 The Author 2008. Published by Oxford University Press on behalf of the European Society of Human Reproduction and Embryology. All rights reserved. For Permissions, please email: journals.permissions@oxfordjournals.org</a:t>
            </a:r>
          </a:p>
        </p:txBody>
      </p:sp>
      <p:sp>
        <p:nvSpPr>
          <p:cNvPr id="7" name="TextBox 6"/>
          <p:cNvSpPr txBox="1"/>
          <p:nvPr/>
        </p:nvSpPr>
        <p:spPr>
          <a:xfrm>
            <a:off x="5857884" y="1857364"/>
            <a:ext cx="3000396" cy="523220"/>
          </a:xfrm>
          <a:prstGeom prst="rect">
            <a:avLst/>
          </a:prstGeom>
          <a:solidFill>
            <a:schemeClr val="tx2">
              <a:lumMod val="20000"/>
              <a:lumOff val="80000"/>
            </a:schemeClr>
          </a:solidFill>
        </p:spPr>
        <p:txBody>
          <a:bodyPr wrap="square" rtlCol="0">
            <a:spAutoFit/>
          </a:bodyPr>
          <a:lstStyle/>
          <a:p>
            <a:r>
              <a:rPr lang="hr-HR" sz="2800" dirty="0" smtClean="0">
                <a:solidFill>
                  <a:schemeClr val="tx2"/>
                </a:solidFill>
              </a:rPr>
              <a:t>Supresija jajnika</a:t>
            </a:r>
            <a:endParaRPr lang="hr-HR" sz="2800" dirty="0">
              <a:solidFill>
                <a:schemeClr val="tx2"/>
              </a:solidFill>
            </a:endParaRPr>
          </a:p>
        </p:txBody>
      </p:sp>
      <p:sp>
        <p:nvSpPr>
          <p:cNvPr id="8" name="Down Arrow 7"/>
          <p:cNvSpPr/>
          <p:nvPr/>
        </p:nvSpPr>
        <p:spPr>
          <a:xfrm>
            <a:off x="6858016" y="2786058"/>
            <a:ext cx="785818"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xtBox 8"/>
          <p:cNvSpPr txBox="1"/>
          <p:nvPr/>
        </p:nvSpPr>
        <p:spPr>
          <a:xfrm>
            <a:off x="5786446" y="4500570"/>
            <a:ext cx="3143272" cy="523220"/>
          </a:xfrm>
          <a:prstGeom prst="rect">
            <a:avLst/>
          </a:prstGeom>
          <a:solidFill>
            <a:schemeClr val="tx2">
              <a:lumMod val="20000"/>
              <a:lumOff val="80000"/>
            </a:schemeClr>
          </a:solidFill>
        </p:spPr>
        <p:txBody>
          <a:bodyPr wrap="square" rtlCol="0">
            <a:spAutoFit/>
          </a:bodyPr>
          <a:lstStyle/>
          <a:p>
            <a:r>
              <a:rPr lang="hr-HR" sz="2800" dirty="0" smtClean="0">
                <a:solidFill>
                  <a:schemeClr val="tx2"/>
                </a:solidFill>
              </a:rPr>
              <a:t>Očuvanje plodnosti</a:t>
            </a:r>
            <a:endParaRPr lang="hr-HR" sz="2800" dirty="0">
              <a:solidFill>
                <a:schemeClr val="tx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0" y="4"/>
            <a:ext cx="9144000" cy="989823"/>
          </a:xfrm>
          <a:prstGeom prst="rect">
            <a:avLst/>
          </a:prstGeom>
          <a:noFill/>
          <a:ln w="9525">
            <a:noFill/>
            <a:miter lim="800000"/>
            <a:headEnd/>
            <a:tailEnd/>
          </a:ln>
          <a:effectLst/>
        </p:spPr>
        <p:txBody>
          <a:bodyPr>
            <a:spAutoFit/>
          </a:bodyPr>
          <a:lstStyle/>
          <a:p>
            <a:pPr algn="ctr">
              <a:lnSpc>
                <a:spcPct val="80000"/>
              </a:lnSpc>
              <a:spcBef>
                <a:spcPct val="50000"/>
              </a:spcBef>
            </a:pPr>
            <a:r>
              <a:rPr lang="hr-HR" sz="3600" dirty="0">
                <a:solidFill>
                  <a:schemeClr val="tx2"/>
                </a:solidFill>
              </a:rPr>
              <a:t>Očuvanje plodnosti: agonisti GnRH – supresija jajnika</a:t>
            </a:r>
          </a:p>
        </p:txBody>
      </p:sp>
      <p:sp>
        <p:nvSpPr>
          <p:cNvPr id="31749" name="Rectangle 5"/>
          <p:cNvSpPr>
            <a:spLocks noChangeArrowheads="1"/>
          </p:cNvSpPr>
          <p:nvPr/>
        </p:nvSpPr>
        <p:spPr bwMode="auto">
          <a:xfrm>
            <a:off x="785786" y="1500174"/>
            <a:ext cx="4103688" cy="1223963"/>
          </a:xfrm>
          <a:prstGeom prst="rect">
            <a:avLst/>
          </a:prstGeom>
          <a:solidFill>
            <a:schemeClr val="tx2">
              <a:lumMod val="20000"/>
              <a:lumOff val="80000"/>
            </a:schemeClr>
          </a:solidFill>
          <a:ln w="38100">
            <a:solidFill>
              <a:srgbClr val="FFCC00"/>
            </a:solidFill>
            <a:miter lim="800000"/>
            <a:headEnd/>
            <a:tailEnd/>
          </a:ln>
          <a:effectLst/>
        </p:spPr>
        <p:txBody>
          <a:bodyPr wrap="none" anchor="ctr"/>
          <a:lstStyle/>
          <a:p>
            <a:pPr>
              <a:buFontTx/>
              <a:buChar char="•"/>
            </a:pPr>
            <a:r>
              <a:rPr lang="hr-HR" sz="2000" b="1" dirty="0">
                <a:solidFill>
                  <a:srgbClr val="FFCC00"/>
                </a:solidFill>
              </a:rPr>
              <a:t> </a:t>
            </a:r>
            <a:r>
              <a:rPr lang="hr-HR" sz="2400" dirty="0" err="1">
                <a:solidFill>
                  <a:schemeClr val="tx2"/>
                </a:solidFill>
              </a:rPr>
              <a:t>Triptorelin</a:t>
            </a:r>
            <a:r>
              <a:rPr lang="hr-HR" sz="2400" dirty="0">
                <a:solidFill>
                  <a:schemeClr val="tx2"/>
                </a:solidFill>
              </a:rPr>
              <a:t> – </a:t>
            </a:r>
            <a:r>
              <a:rPr lang="hr-HR" sz="2400" dirty="0" err="1">
                <a:solidFill>
                  <a:schemeClr val="tx2"/>
                </a:solidFill>
              </a:rPr>
              <a:t>Decapeptyl</a:t>
            </a:r>
            <a:endParaRPr lang="hr-HR" sz="2400" dirty="0">
              <a:solidFill>
                <a:schemeClr val="tx2"/>
              </a:solidFill>
            </a:endParaRPr>
          </a:p>
          <a:p>
            <a:pPr>
              <a:buFontTx/>
              <a:buChar char="•"/>
            </a:pPr>
            <a:r>
              <a:rPr lang="hr-HR" sz="2400" dirty="0">
                <a:solidFill>
                  <a:schemeClr val="tx2"/>
                </a:solidFill>
              </a:rPr>
              <a:t> </a:t>
            </a:r>
            <a:r>
              <a:rPr lang="hr-HR" sz="2400" dirty="0" err="1">
                <a:solidFill>
                  <a:schemeClr val="tx2"/>
                </a:solidFill>
              </a:rPr>
              <a:t>Goserelin</a:t>
            </a:r>
            <a:r>
              <a:rPr lang="hr-HR" sz="2400" dirty="0">
                <a:solidFill>
                  <a:schemeClr val="tx2"/>
                </a:solidFill>
              </a:rPr>
              <a:t> – </a:t>
            </a:r>
            <a:r>
              <a:rPr lang="hr-HR" sz="2400" dirty="0" err="1">
                <a:solidFill>
                  <a:schemeClr val="tx2"/>
                </a:solidFill>
              </a:rPr>
              <a:t>Zoladex</a:t>
            </a:r>
            <a:endParaRPr lang="hr-HR" sz="2400" dirty="0">
              <a:solidFill>
                <a:schemeClr val="tx2"/>
              </a:solidFill>
            </a:endParaRPr>
          </a:p>
          <a:p>
            <a:pPr>
              <a:buFontTx/>
              <a:buChar char="•"/>
            </a:pPr>
            <a:r>
              <a:rPr lang="hr-HR" sz="2400" dirty="0">
                <a:solidFill>
                  <a:schemeClr val="tx2"/>
                </a:solidFill>
              </a:rPr>
              <a:t> </a:t>
            </a:r>
            <a:r>
              <a:rPr lang="hr-HR" sz="2400" dirty="0" err="1">
                <a:solidFill>
                  <a:schemeClr val="tx2"/>
                </a:solidFill>
              </a:rPr>
              <a:t>Leuprolid</a:t>
            </a:r>
            <a:r>
              <a:rPr lang="hr-HR" sz="2400" dirty="0">
                <a:solidFill>
                  <a:schemeClr val="tx2"/>
                </a:solidFill>
              </a:rPr>
              <a:t> - </a:t>
            </a:r>
            <a:r>
              <a:rPr lang="hr-HR" sz="2400" dirty="0" err="1">
                <a:solidFill>
                  <a:schemeClr val="tx2"/>
                </a:solidFill>
              </a:rPr>
              <a:t>Lupron</a:t>
            </a:r>
            <a:endParaRPr lang="hr-HR" sz="2400" dirty="0">
              <a:solidFill>
                <a:schemeClr val="tx2"/>
              </a:solidFill>
            </a:endParaRPr>
          </a:p>
        </p:txBody>
      </p:sp>
      <p:sp>
        <p:nvSpPr>
          <p:cNvPr id="31750" name="Oval 6"/>
          <p:cNvSpPr>
            <a:spLocks noChangeArrowheads="1"/>
          </p:cNvSpPr>
          <p:nvPr/>
        </p:nvSpPr>
        <p:spPr bwMode="auto">
          <a:xfrm>
            <a:off x="5214942" y="1285860"/>
            <a:ext cx="1871663" cy="1512887"/>
          </a:xfrm>
          <a:prstGeom prst="ellipse">
            <a:avLst/>
          </a:prstGeom>
          <a:solidFill>
            <a:schemeClr val="tx2">
              <a:lumMod val="20000"/>
              <a:lumOff val="80000"/>
            </a:schemeClr>
          </a:solidFill>
          <a:ln w="9525">
            <a:solidFill>
              <a:schemeClr val="tx1"/>
            </a:solidFill>
            <a:round/>
            <a:headEnd/>
            <a:tailEnd/>
          </a:ln>
          <a:effectLst/>
        </p:spPr>
        <p:txBody>
          <a:bodyPr wrap="none" anchor="ctr"/>
          <a:lstStyle/>
          <a:p>
            <a:pPr algn="ctr"/>
            <a:r>
              <a:rPr lang="hr-HR" sz="3600" b="1" dirty="0"/>
              <a:t>Depo</a:t>
            </a:r>
          </a:p>
          <a:p>
            <a:pPr algn="ctr"/>
            <a:r>
              <a:rPr lang="hr-HR" sz="3600" b="1" dirty="0"/>
              <a:t>6 </a:t>
            </a:r>
            <a:r>
              <a:rPr lang="hr-HR" sz="3600" b="1" dirty="0" err="1"/>
              <a:t>mj</a:t>
            </a:r>
            <a:r>
              <a:rPr lang="hr-HR" sz="3600" b="1" dirty="0"/>
              <a:t>.</a:t>
            </a:r>
          </a:p>
        </p:txBody>
      </p:sp>
      <p:sp>
        <p:nvSpPr>
          <p:cNvPr id="31751" name="Text Box 7"/>
          <p:cNvSpPr txBox="1">
            <a:spLocks noChangeArrowheads="1"/>
          </p:cNvSpPr>
          <p:nvPr/>
        </p:nvSpPr>
        <p:spPr bwMode="auto">
          <a:xfrm>
            <a:off x="323849" y="2928934"/>
            <a:ext cx="8820151" cy="794064"/>
          </a:xfrm>
          <a:prstGeom prst="rect">
            <a:avLst/>
          </a:prstGeom>
          <a:noFill/>
          <a:ln w="9525">
            <a:noFill/>
            <a:miter lim="800000"/>
            <a:headEnd/>
            <a:tailEnd/>
          </a:ln>
          <a:effectLst/>
        </p:spPr>
        <p:txBody>
          <a:bodyPr>
            <a:spAutoFit/>
          </a:bodyPr>
          <a:lstStyle/>
          <a:p>
            <a:pPr>
              <a:spcBef>
                <a:spcPct val="50000"/>
              </a:spcBef>
            </a:pPr>
            <a:r>
              <a:rPr lang="hr-HR" sz="2400" b="1" dirty="0">
                <a:solidFill>
                  <a:schemeClr val="tx2"/>
                </a:solidFill>
              </a:rPr>
              <a:t> </a:t>
            </a:r>
            <a:r>
              <a:rPr lang="hr-HR" sz="2400" b="1" dirty="0" smtClean="0">
                <a:solidFill>
                  <a:schemeClr val="tx2"/>
                </a:solidFill>
              </a:rPr>
              <a:t>   - </a:t>
            </a:r>
            <a:r>
              <a:rPr lang="hr-HR" sz="2400" dirty="0" smtClean="0">
                <a:solidFill>
                  <a:schemeClr val="tx2"/>
                </a:solidFill>
              </a:rPr>
              <a:t>učinak </a:t>
            </a:r>
            <a:r>
              <a:rPr lang="hr-HR" sz="2400" dirty="0">
                <a:solidFill>
                  <a:schemeClr val="tx2"/>
                </a:solidFill>
              </a:rPr>
              <a:t>ograničen starenjem</a:t>
            </a:r>
          </a:p>
          <a:p>
            <a:pPr>
              <a:lnSpc>
                <a:spcPct val="40000"/>
              </a:lnSpc>
              <a:spcBef>
                <a:spcPct val="50000"/>
              </a:spcBef>
            </a:pPr>
            <a:r>
              <a:rPr lang="hr-HR" sz="2400" dirty="0">
                <a:solidFill>
                  <a:schemeClr val="tx2"/>
                </a:solidFill>
              </a:rPr>
              <a:t>    - žene mlađe od 37 g. – produžuje se fertility window &gt;7g</a:t>
            </a:r>
          </a:p>
        </p:txBody>
      </p:sp>
      <p:sp>
        <p:nvSpPr>
          <p:cNvPr id="31753" name="Rectangle 9" descr="Small confetti"/>
          <p:cNvSpPr>
            <a:spLocks noChangeArrowheads="1"/>
          </p:cNvSpPr>
          <p:nvPr/>
        </p:nvSpPr>
        <p:spPr bwMode="auto">
          <a:xfrm>
            <a:off x="468314" y="3933829"/>
            <a:ext cx="8496300" cy="790575"/>
          </a:xfrm>
          <a:prstGeom prst="rect">
            <a:avLst/>
          </a:prstGeom>
          <a:solidFill>
            <a:schemeClr val="tx2">
              <a:lumMod val="20000"/>
              <a:lumOff val="80000"/>
            </a:schemeClr>
          </a:solidFill>
          <a:ln w="9525">
            <a:solidFill>
              <a:srgbClr val="FFFF99"/>
            </a:solidFill>
            <a:miter lim="800000"/>
            <a:headEnd/>
            <a:tailEnd/>
          </a:ln>
          <a:effectLst/>
        </p:spPr>
        <p:txBody>
          <a:bodyPr wrap="none" anchor="ctr"/>
          <a:lstStyle/>
          <a:p>
            <a:r>
              <a:rPr lang="hr-HR" sz="2400" b="1" dirty="0">
                <a:solidFill>
                  <a:srgbClr val="FFFFCC"/>
                </a:solidFill>
              </a:rPr>
              <a:t>		</a:t>
            </a:r>
            <a:r>
              <a:rPr lang="hr-HR" sz="2400" b="1" dirty="0">
                <a:solidFill>
                  <a:schemeClr val="tx2"/>
                </a:solidFill>
              </a:rPr>
              <a:t> Kemoterapija</a:t>
            </a:r>
            <a:r>
              <a:rPr lang="hr-HR" dirty="0">
                <a:solidFill>
                  <a:schemeClr val="tx2"/>
                </a:solidFill>
              </a:rPr>
              <a:t> </a:t>
            </a:r>
            <a:r>
              <a:rPr lang="hr-HR" sz="2400" b="1" dirty="0">
                <a:solidFill>
                  <a:schemeClr val="tx2"/>
                </a:solidFill>
              </a:rPr>
              <a:t>+</a:t>
            </a:r>
            <a:r>
              <a:rPr lang="hr-HR" dirty="0">
                <a:solidFill>
                  <a:schemeClr val="tx2"/>
                </a:solidFill>
              </a:rPr>
              <a:t> </a:t>
            </a:r>
            <a:r>
              <a:rPr lang="hr-HR" sz="2400" b="1" dirty="0">
                <a:solidFill>
                  <a:schemeClr val="tx2"/>
                </a:solidFill>
              </a:rPr>
              <a:t>Ag GnRH</a:t>
            </a:r>
          </a:p>
          <a:p>
            <a:pPr>
              <a:buFontTx/>
              <a:buChar char="•"/>
            </a:pPr>
            <a:r>
              <a:rPr lang="hr-HR" sz="2400" b="1" dirty="0">
                <a:solidFill>
                  <a:schemeClr val="tx2"/>
                </a:solidFill>
              </a:rPr>
              <a:t> amenoreja 5-15%</a:t>
            </a:r>
          </a:p>
        </p:txBody>
      </p:sp>
      <p:sp>
        <p:nvSpPr>
          <p:cNvPr id="31754" name="Oval 10"/>
          <p:cNvSpPr>
            <a:spLocks noChangeArrowheads="1"/>
          </p:cNvSpPr>
          <p:nvPr/>
        </p:nvSpPr>
        <p:spPr bwMode="auto">
          <a:xfrm>
            <a:off x="6804030" y="3933829"/>
            <a:ext cx="2089151" cy="790575"/>
          </a:xfrm>
          <a:prstGeom prst="ellipse">
            <a:avLst/>
          </a:prstGeom>
          <a:solidFill>
            <a:schemeClr val="tx1"/>
          </a:solidFill>
          <a:ln w="57150">
            <a:solidFill>
              <a:srgbClr val="FF3300"/>
            </a:solidFill>
            <a:round/>
            <a:headEnd/>
            <a:tailEnd/>
          </a:ln>
          <a:effectLst/>
        </p:spPr>
        <p:txBody>
          <a:bodyPr wrap="none" anchor="ctr"/>
          <a:lstStyle/>
          <a:p>
            <a:pPr algn="ctr"/>
            <a:r>
              <a:rPr lang="hr-HR" sz="2800" b="1" dirty="0">
                <a:solidFill>
                  <a:schemeClr val="bg2"/>
                </a:solidFill>
              </a:rPr>
              <a:t>PR 15-25%</a:t>
            </a:r>
          </a:p>
        </p:txBody>
      </p:sp>
      <p:sp>
        <p:nvSpPr>
          <p:cNvPr id="31755" name="Rectangle 11" descr="Small confetti"/>
          <p:cNvSpPr>
            <a:spLocks noChangeArrowheads="1"/>
          </p:cNvSpPr>
          <p:nvPr/>
        </p:nvSpPr>
        <p:spPr bwMode="auto">
          <a:xfrm>
            <a:off x="468314" y="4724405"/>
            <a:ext cx="8496300" cy="790575"/>
          </a:xfrm>
          <a:prstGeom prst="rect">
            <a:avLst/>
          </a:prstGeom>
          <a:solidFill>
            <a:schemeClr val="tx2">
              <a:lumMod val="20000"/>
              <a:lumOff val="80000"/>
            </a:schemeClr>
          </a:solidFill>
          <a:ln w="9525">
            <a:solidFill>
              <a:srgbClr val="FFFF99"/>
            </a:solidFill>
            <a:miter lim="800000"/>
            <a:headEnd/>
            <a:tailEnd/>
          </a:ln>
          <a:effectLst/>
        </p:spPr>
        <p:txBody>
          <a:bodyPr wrap="none" anchor="ctr"/>
          <a:lstStyle/>
          <a:p>
            <a:r>
              <a:rPr lang="hr-HR" sz="2400" b="1" dirty="0">
                <a:solidFill>
                  <a:srgbClr val="FFFFCC"/>
                </a:solidFill>
              </a:rPr>
              <a:t>		</a:t>
            </a:r>
            <a:r>
              <a:rPr lang="hr-HR" sz="2400" dirty="0">
                <a:solidFill>
                  <a:schemeClr val="tx2"/>
                </a:solidFill>
              </a:rPr>
              <a:t>Kemoterapija bez Ag </a:t>
            </a:r>
            <a:r>
              <a:rPr lang="hr-HR" sz="2400" dirty="0" err="1">
                <a:solidFill>
                  <a:schemeClr val="tx2"/>
                </a:solidFill>
              </a:rPr>
              <a:t>GnRH</a:t>
            </a:r>
            <a:endParaRPr lang="hr-HR" sz="2400" dirty="0">
              <a:solidFill>
                <a:schemeClr val="tx2"/>
              </a:solidFill>
            </a:endParaRPr>
          </a:p>
          <a:p>
            <a:pPr>
              <a:buFontTx/>
              <a:buChar char="•"/>
            </a:pPr>
            <a:r>
              <a:rPr lang="hr-HR" sz="2400" dirty="0">
                <a:solidFill>
                  <a:schemeClr val="tx2"/>
                </a:solidFill>
              </a:rPr>
              <a:t> </a:t>
            </a:r>
            <a:r>
              <a:rPr lang="hr-HR" sz="2400" dirty="0" err="1">
                <a:solidFill>
                  <a:schemeClr val="tx2"/>
                </a:solidFill>
              </a:rPr>
              <a:t>amenoreja</a:t>
            </a:r>
            <a:r>
              <a:rPr lang="hr-HR" sz="2400" dirty="0">
                <a:solidFill>
                  <a:schemeClr val="tx2"/>
                </a:solidFill>
              </a:rPr>
              <a:t> 40-80%</a:t>
            </a:r>
          </a:p>
        </p:txBody>
      </p:sp>
      <p:sp>
        <p:nvSpPr>
          <p:cNvPr id="31756" name="Text Box 12"/>
          <p:cNvSpPr txBox="1">
            <a:spLocks noChangeArrowheads="1"/>
          </p:cNvSpPr>
          <p:nvPr/>
        </p:nvSpPr>
        <p:spPr bwMode="auto">
          <a:xfrm>
            <a:off x="500034" y="5643578"/>
            <a:ext cx="5357850" cy="1083374"/>
          </a:xfrm>
          <a:prstGeom prst="rect">
            <a:avLst/>
          </a:prstGeom>
          <a:solidFill>
            <a:schemeClr val="tx2">
              <a:lumMod val="20000"/>
              <a:lumOff val="80000"/>
            </a:schemeClr>
          </a:solidFill>
          <a:ln w="9525">
            <a:noFill/>
            <a:miter lim="800000"/>
            <a:headEnd/>
            <a:tailEnd/>
          </a:ln>
          <a:effectLst/>
        </p:spPr>
        <p:txBody>
          <a:bodyPr wrap="square">
            <a:spAutoFit/>
          </a:bodyPr>
          <a:lstStyle/>
          <a:p>
            <a:pPr>
              <a:spcBef>
                <a:spcPct val="50000"/>
              </a:spcBef>
            </a:pPr>
            <a:r>
              <a:rPr lang="hr-HR" sz="2800" dirty="0" smtClean="0">
                <a:solidFill>
                  <a:schemeClr val="tx2"/>
                </a:solidFill>
                <a:cs typeface="Arial" charset="0"/>
              </a:rPr>
              <a:t>Bez </a:t>
            </a:r>
            <a:r>
              <a:rPr lang="hr-HR" sz="2800" dirty="0">
                <a:solidFill>
                  <a:schemeClr val="tx2"/>
                </a:solidFill>
                <a:cs typeface="Arial" charset="0"/>
              </a:rPr>
              <a:t>recidiva 84% (5 g) i 76% (10 g)</a:t>
            </a:r>
          </a:p>
          <a:p>
            <a:pPr>
              <a:lnSpc>
                <a:spcPct val="80000"/>
              </a:lnSpc>
              <a:spcBef>
                <a:spcPct val="50000"/>
              </a:spcBef>
            </a:pPr>
            <a:r>
              <a:rPr lang="hr-HR" sz="2800" dirty="0" smtClean="0">
                <a:solidFill>
                  <a:schemeClr val="tx2"/>
                </a:solidFill>
                <a:cs typeface="Arial" charset="0"/>
              </a:rPr>
              <a:t>Preživljavanje </a:t>
            </a:r>
            <a:r>
              <a:rPr lang="hr-HR" sz="2800" dirty="0">
                <a:solidFill>
                  <a:schemeClr val="tx2"/>
                </a:solidFill>
                <a:cs typeface="Arial" charset="0"/>
              </a:rPr>
              <a:t>96% / 91%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err="1" smtClean="0">
                <a:solidFill>
                  <a:schemeClr val="tx2"/>
                </a:solidFill>
              </a:rPr>
              <a:t>Agonisti</a:t>
            </a:r>
            <a:r>
              <a:rPr lang="hr-HR" sz="3600" dirty="0" smtClean="0">
                <a:solidFill>
                  <a:schemeClr val="tx2"/>
                </a:solidFill>
              </a:rPr>
              <a:t> </a:t>
            </a:r>
            <a:r>
              <a:rPr lang="hr-HR" sz="3600" dirty="0" err="1" smtClean="0">
                <a:solidFill>
                  <a:schemeClr val="tx2"/>
                </a:solidFill>
              </a:rPr>
              <a:t>GnRH</a:t>
            </a:r>
            <a:r>
              <a:rPr lang="hr-HR" sz="3600" dirty="0" smtClean="0">
                <a:solidFill>
                  <a:schemeClr val="tx2"/>
                </a:solidFill>
              </a:rPr>
              <a:t> – mehanizam djelovanja</a:t>
            </a:r>
            <a:endParaRPr lang="hr-HR" sz="3600" dirty="0">
              <a:solidFill>
                <a:schemeClr val="tx2"/>
              </a:solidFill>
            </a:endParaRPr>
          </a:p>
        </p:txBody>
      </p:sp>
      <p:sp>
        <p:nvSpPr>
          <p:cNvPr id="3" name="Content Placeholder 2"/>
          <p:cNvSpPr>
            <a:spLocks noGrp="1"/>
          </p:cNvSpPr>
          <p:nvPr>
            <p:ph idx="1"/>
          </p:nvPr>
        </p:nvSpPr>
        <p:spPr/>
        <p:txBody>
          <a:bodyPr/>
          <a:lstStyle/>
          <a:p>
            <a:r>
              <a:rPr lang="hr-HR" dirty="0" smtClean="0">
                <a:solidFill>
                  <a:schemeClr val="tx2"/>
                </a:solidFill>
              </a:rPr>
              <a:t>Lokalni </a:t>
            </a:r>
            <a:r>
              <a:rPr lang="hr-HR" dirty="0" err="1" smtClean="0">
                <a:solidFill>
                  <a:schemeClr val="tx2"/>
                </a:solidFill>
              </a:rPr>
              <a:t>hipoestrogeni</a:t>
            </a:r>
            <a:r>
              <a:rPr lang="hr-HR" dirty="0" smtClean="0">
                <a:solidFill>
                  <a:schemeClr val="tx2"/>
                </a:solidFill>
              </a:rPr>
              <a:t> uvjeti</a:t>
            </a:r>
          </a:p>
          <a:p>
            <a:r>
              <a:rPr lang="hr-HR" dirty="0" smtClean="0">
                <a:solidFill>
                  <a:schemeClr val="tx2"/>
                </a:solidFill>
              </a:rPr>
              <a:t>Smanjeno regrutiranje primordijalnih </a:t>
            </a:r>
            <a:r>
              <a:rPr lang="hr-HR" dirty="0" err="1" smtClean="0">
                <a:solidFill>
                  <a:schemeClr val="tx2"/>
                </a:solidFill>
              </a:rPr>
              <a:t>folikula</a:t>
            </a:r>
            <a:r>
              <a:rPr lang="hr-HR" dirty="0" smtClean="0">
                <a:solidFill>
                  <a:schemeClr val="tx2"/>
                </a:solidFill>
              </a:rPr>
              <a:t> iz pričuve</a:t>
            </a:r>
          </a:p>
          <a:p>
            <a:r>
              <a:rPr lang="hr-HR" dirty="0" err="1" smtClean="0">
                <a:solidFill>
                  <a:schemeClr val="tx2"/>
                </a:solidFill>
              </a:rPr>
              <a:t>Hipoestrinizam</a:t>
            </a:r>
            <a:r>
              <a:rPr lang="hr-HR" dirty="0" smtClean="0">
                <a:solidFill>
                  <a:schemeClr val="tx2"/>
                </a:solidFill>
              </a:rPr>
              <a:t> – smanjena </a:t>
            </a:r>
            <a:r>
              <a:rPr lang="hr-HR" dirty="0" err="1" smtClean="0">
                <a:solidFill>
                  <a:schemeClr val="tx2"/>
                </a:solidFill>
              </a:rPr>
              <a:t>perfuzija</a:t>
            </a:r>
            <a:r>
              <a:rPr lang="hr-HR" dirty="0" smtClean="0">
                <a:solidFill>
                  <a:schemeClr val="tx2"/>
                </a:solidFill>
              </a:rPr>
              <a:t> jajnika</a:t>
            </a:r>
          </a:p>
          <a:p>
            <a:r>
              <a:rPr lang="hr-HR" dirty="0" smtClean="0">
                <a:solidFill>
                  <a:schemeClr val="tx2"/>
                </a:solidFill>
              </a:rPr>
              <a:t>Promjena </a:t>
            </a:r>
            <a:r>
              <a:rPr lang="hr-HR" dirty="0" err="1" smtClean="0">
                <a:solidFill>
                  <a:schemeClr val="tx2"/>
                </a:solidFill>
              </a:rPr>
              <a:t>parakrinih</a:t>
            </a:r>
            <a:r>
              <a:rPr lang="hr-HR" dirty="0" smtClean="0">
                <a:solidFill>
                  <a:schemeClr val="tx2"/>
                </a:solidFill>
              </a:rPr>
              <a:t> uvjeta u </a:t>
            </a:r>
            <a:r>
              <a:rPr lang="hr-HR" dirty="0" err="1" smtClean="0">
                <a:solidFill>
                  <a:schemeClr val="tx2"/>
                </a:solidFill>
              </a:rPr>
              <a:t>folikulu</a:t>
            </a:r>
            <a:r>
              <a:rPr lang="hr-HR" dirty="0" smtClean="0">
                <a:solidFill>
                  <a:schemeClr val="tx2"/>
                </a:solidFill>
              </a:rPr>
              <a:t> (smanjena dinamika </a:t>
            </a:r>
            <a:r>
              <a:rPr lang="hr-HR" dirty="0" err="1" smtClean="0">
                <a:solidFill>
                  <a:schemeClr val="tx2"/>
                </a:solidFill>
              </a:rPr>
              <a:t>folikulogeneze</a:t>
            </a:r>
            <a:r>
              <a:rPr lang="hr-HR" dirty="0" smtClean="0">
                <a:solidFill>
                  <a:schemeClr val="tx2"/>
                </a:solidFill>
              </a:rPr>
              <a:t>)</a:t>
            </a:r>
          </a:p>
          <a:p>
            <a:r>
              <a:rPr lang="hr-HR" dirty="0" smtClean="0">
                <a:solidFill>
                  <a:schemeClr val="tx2"/>
                </a:solidFill>
              </a:rPr>
              <a:t>Povisuje aktivnost </a:t>
            </a:r>
            <a:r>
              <a:rPr lang="hr-HR" dirty="0" err="1" smtClean="0">
                <a:solidFill>
                  <a:schemeClr val="tx2"/>
                </a:solidFill>
              </a:rPr>
              <a:t>antiapoptoze</a:t>
            </a:r>
            <a:endParaRPr lang="hr-HR" dirty="0" smtClean="0">
              <a:solidFill>
                <a:schemeClr val="tx2"/>
              </a:solidFill>
            </a:endParaRPr>
          </a:p>
          <a:p>
            <a:r>
              <a:rPr lang="hr-HR" dirty="0" smtClean="0">
                <a:solidFill>
                  <a:schemeClr val="tx2"/>
                </a:solidFill>
              </a:rPr>
              <a:t>Čuvaju zametne matične stanice jajnika</a:t>
            </a:r>
          </a:p>
          <a:p>
            <a:endParaRPr lang="hr-HR" dirty="0" smtClean="0"/>
          </a:p>
          <a:p>
            <a:endParaRPr lang="hr-HR" dirty="0" smtClean="0"/>
          </a:p>
          <a:p>
            <a:endParaRPr lang="hr-HR" dirty="0" smtClean="0"/>
          </a:p>
          <a:p>
            <a:endParaRPr lang="hr-H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dirty="0" smtClean="0">
                <a:solidFill>
                  <a:schemeClr val="tx2"/>
                </a:solidFill>
              </a:rPr>
              <a:t>Učinkovitost i sigurnost ag </a:t>
            </a:r>
            <a:r>
              <a:rPr lang="hr-HR" sz="4000" dirty="0" err="1" smtClean="0">
                <a:solidFill>
                  <a:schemeClr val="tx2"/>
                </a:solidFill>
              </a:rPr>
              <a:t>GnRH</a:t>
            </a:r>
            <a:endParaRPr lang="hr-HR" sz="4000" dirty="0">
              <a:solidFill>
                <a:schemeClr val="tx2"/>
              </a:solidFill>
            </a:endParaRPr>
          </a:p>
        </p:txBody>
      </p:sp>
      <p:sp>
        <p:nvSpPr>
          <p:cNvPr id="3" name="Content Placeholder 2"/>
          <p:cNvSpPr>
            <a:spLocks noGrp="1"/>
          </p:cNvSpPr>
          <p:nvPr>
            <p:ph idx="1"/>
          </p:nvPr>
        </p:nvSpPr>
        <p:spPr>
          <a:xfrm>
            <a:off x="428596" y="1428736"/>
            <a:ext cx="8229600" cy="4525963"/>
          </a:xfrm>
        </p:spPr>
        <p:txBody>
          <a:bodyPr>
            <a:normAutofit lnSpcReduction="10000"/>
          </a:bodyPr>
          <a:lstStyle/>
          <a:p>
            <a:r>
              <a:rPr lang="hr-HR" dirty="0" smtClean="0">
                <a:solidFill>
                  <a:schemeClr val="tx2"/>
                </a:solidFill>
              </a:rPr>
              <a:t>Nema definitivnog konsenzusa</a:t>
            </a:r>
          </a:p>
          <a:p>
            <a:r>
              <a:rPr lang="hr-HR" dirty="0" smtClean="0">
                <a:solidFill>
                  <a:schemeClr val="tx2"/>
                </a:solidFill>
              </a:rPr>
              <a:t>POEMS </a:t>
            </a:r>
            <a:r>
              <a:rPr lang="hr-HR" dirty="0" err="1" smtClean="0">
                <a:solidFill>
                  <a:schemeClr val="tx2"/>
                </a:solidFill>
              </a:rPr>
              <a:t>randomizirana</a:t>
            </a:r>
            <a:r>
              <a:rPr lang="hr-HR" dirty="0" smtClean="0">
                <a:solidFill>
                  <a:schemeClr val="tx2"/>
                </a:solidFill>
              </a:rPr>
              <a:t> studija ( N≥ 400)</a:t>
            </a:r>
          </a:p>
          <a:p>
            <a:r>
              <a:rPr lang="hr-HR" dirty="0" smtClean="0">
                <a:solidFill>
                  <a:schemeClr val="tx2"/>
                </a:solidFill>
              </a:rPr>
              <a:t>Nezreli </a:t>
            </a:r>
            <a:r>
              <a:rPr lang="hr-HR" dirty="0" err="1" smtClean="0">
                <a:solidFill>
                  <a:schemeClr val="tx2"/>
                </a:solidFill>
              </a:rPr>
              <a:t>folikuli</a:t>
            </a:r>
            <a:r>
              <a:rPr lang="hr-HR" dirty="0" smtClean="0">
                <a:solidFill>
                  <a:schemeClr val="tx2"/>
                </a:solidFill>
              </a:rPr>
              <a:t> nemaju receptore za FSH i </a:t>
            </a:r>
            <a:r>
              <a:rPr lang="hr-HR" dirty="0" err="1" smtClean="0">
                <a:solidFill>
                  <a:schemeClr val="tx2"/>
                </a:solidFill>
              </a:rPr>
              <a:t>GnRH</a:t>
            </a:r>
            <a:endParaRPr lang="hr-HR" dirty="0" smtClean="0">
              <a:solidFill>
                <a:schemeClr val="tx2"/>
              </a:solidFill>
            </a:endParaRPr>
          </a:p>
          <a:p>
            <a:r>
              <a:rPr lang="hr-HR" dirty="0" err="1" smtClean="0">
                <a:solidFill>
                  <a:schemeClr val="tx2"/>
                </a:solidFill>
              </a:rPr>
              <a:t>Folikuli</a:t>
            </a:r>
            <a:r>
              <a:rPr lang="hr-HR" dirty="0" smtClean="0">
                <a:solidFill>
                  <a:schemeClr val="tx2"/>
                </a:solidFill>
              </a:rPr>
              <a:t> gube kvalitetu</a:t>
            </a:r>
          </a:p>
          <a:p>
            <a:r>
              <a:rPr lang="hr-HR" dirty="0" smtClean="0">
                <a:solidFill>
                  <a:schemeClr val="tx2"/>
                </a:solidFill>
              </a:rPr>
              <a:t>Češći spontani pobačaji i IUGR</a:t>
            </a:r>
          </a:p>
          <a:p>
            <a:r>
              <a:rPr lang="hr-HR" dirty="0" smtClean="0">
                <a:solidFill>
                  <a:schemeClr val="tx2"/>
                </a:solidFill>
              </a:rPr>
              <a:t>Ne štite od radijacijskog zračenja</a:t>
            </a:r>
          </a:p>
          <a:p>
            <a:r>
              <a:rPr lang="hr-HR" dirty="0" smtClean="0">
                <a:solidFill>
                  <a:schemeClr val="tx2"/>
                </a:solidFill>
              </a:rPr>
              <a:t>Učinak kemoterapije je slabiji ?</a:t>
            </a:r>
          </a:p>
          <a:p>
            <a:endParaRPr lang="hr-HR" dirty="0" smtClean="0"/>
          </a:p>
          <a:p>
            <a:pPr>
              <a:buNone/>
            </a:pPr>
            <a:endParaRPr lang="hr-HR" dirty="0" smtClean="0"/>
          </a:p>
          <a:p>
            <a:endParaRPr lang="hr-HR" dirty="0"/>
          </a:p>
        </p:txBody>
      </p:sp>
      <p:sp>
        <p:nvSpPr>
          <p:cNvPr id="4" name="Rectangle 3"/>
          <p:cNvSpPr/>
          <p:nvPr/>
        </p:nvSpPr>
        <p:spPr>
          <a:xfrm>
            <a:off x="5857884" y="5657671"/>
            <a:ext cx="3286116" cy="1226618"/>
          </a:xfrm>
          <a:prstGeom prst="rect">
            <a:avLst/>
          </a:prstGeom>
        </p:spPr>
        <p:txBody>
          <a:bodyPr wrap="square">
            <a:spAutoFit/>
          </a:bodyPr>
          <a:lstStyle/>
          <a:p>
            <a:pPr>
              <a:spcBef>
                <a:spcPct val="50000"/>
              </a:spcBef>
            </a:pPr>
            <a:r>
              <a:rPr lang="hr-HR" dirty="0" err="1" smtClean="0">
                <a:solidFill>
                  <a:schemeClr val="tx2"/>
                </a:solidFill>
              </a:rPr>
              <a:t>Marhholm</a:t>
            </a:r>
            <a:r>
              <a:rPr lang="hr-HR" dirty="0" smtClean="0">
                <a:solidFill>
                  <a:schemeClr val="tx2"/>
                </a:solidFill>
              </a:rPr>
              <a:t>,CME,2007</a:t>
            </a:r>
          </a:p>
          <a:p>
            <a:pPr>
              <a:lnSpc>
                <a:spcPct val="50000"/>
              </a:lnSpc>
              <a:spcBef>
                <a:spcPct val="50000"/>
              </a:spcBef>
            </a:pPr>
            <a:r>
              <a:rPr lang="hr-HR" dirty="0" err="1" smtClean="0">
                <a:solidFill>
                  <a:schemeClr val="tx2"/>
                </a:solidFill>
              </a:rPr>
              <a:t>Goldhirsch</a:t>
            </a:r>
            <a:r>
              <a:rPr lang="hr-HR" dirty="0" smtClean="0">
                <a:solidFill>
                  <a:schemeClr val="tx2"/>
                </a:solidFill>
              </a:rPr>
              <a:t> et al, </a:t>
            </a:r>
            <a:r>
              <a:rPr lang="hr-HR" dirty="0" err="1" smtClean="0">
                <a:solidFill>
                  <a:schemeClr val="tx2"/>
                </a:solidFill>
              </a:rPr>
              <a:t>Amn</a:t>
            </a:r>
            <a:r>
              <a:rPr lang="hr-HR" dirty="0" smtClean="0">
                <a:solidFill>
                  <a:schemeClr val="tx2"/>
                </a:solidFill>
              </a:rPr>
              <a:t>,</a:t>
            </a:r>
            <a:r>
              <a:rPr lang="hr-HR" dirty="0" err="1" smtClean="0">
                <a:solidFill>
                  <a:schemeClr val="tx2"/>
                </a:solidFill>
              </a:rPr>
              <a:t>Onc</a:t>
            </a:r>
            <a:r>
              <a:rPr lang="hr-HR" dirty="0" smtClean="0">
                <a:solidFill>
                  <a:schemeClr val="tx2"/>
                </a:solidFill>
              </a:rPr>
              <a:t>,2005</a:t>
            </a:r>
          </a:p>
          <a:p>
            <a:pPr>
              <a:lnSpc>
                <a:spcPct val="50000"/>
              </a:lnSpc>
              <a:spcBef>
                <a:spcPct val="50000"/>
              </a:spcBef>
            </a:pPr>
            <a:r>
              <a:rPr lang="hr-HR" dirty="0" smtClean="0">
                <a:solidFill>
                  <a:schemeClr val="tx2"/>
                </a:solidFill>
              </a:rPr>
              <a:t>Seli et al, Curr.O.O.G,2005</a:t>
            </a:r>
          </a:p>
          <a:p>
            <a:pPr>
              <a:lnSpc>
                <a:spcPct val="50000"/>
              </a:lnSpc>
              <a:spcBef>
                <a:spcPct val="50000"/>
              </a:spcBef>
            </a:pPr>
            <a:r>
              <a:rPr lang="hr-HR" dirty="0" err="1" smtClean="0">
                <a:solidFill>
                  <a:schemeClr val="tx2"/>
                </a:solidFill>
              </a:rPr>
              <a:t>Oktay</a:t>
            </a:r>
            <a:r>
              <a:rPr lang="hr-HR" dirty="0" smtClean="0">
                <a:solidFill>
                  <a:schemeClr val="tx2"/>
                </a:solidFill>
              </a:rPr>
              <a:t> et al, </a:t>
            </a:r>
            <a:r>
              <a:rPr lang="hr-HR" dirty="0" err="1" smtClean="0">
                <a:solidFill>
                  <a:schemeClr val="tx2"/>
                </a:solidFill>
              </a:rPr>
              <a:t>J.Oncol</a:t>
            </a:r>
            <a:r>
              <a:rPr lang="hr-HR" dirty="0" smtClean="0">
                <a:solidFill>
                  <a:schemeClr val="tx2"/>
                </a:solidFill>
              </a:rPr>
              <a:t>,2007</a:t>
            </a:r>
            <a:endParaRPr lang="hr-HR" dirty="0">
              <a:solidFill>
                <a:schemeClr val="tx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rmAutofit/>
          </a:bodyPr>
          <a:lstStyle/>
          <a:p>
            <a:r>
              <a:rPr lang="hr-HR" sz="3600" dirty="0" smtClean="0">
                <a:solidFill>
                  <a:schemeClr val="tx2"/>
                </a:solidFill>
              </a:rPr>
              <a:t>Transpozicija jajnika</a:t>
            </a:r>
            <a:endParaRPr lang="hr-HR" sz="3600" dirty="0">
              <a:solidFill>
                <a:schemeClr val="tx2"/>
              </a:solidFill>
            </a:endParaRPr>
          </a:p>
        </p:txBody>
      </p:sp>
      <p:sp>
        <p:nvSpPr>
          <p:cNvPr id="3" name="Content Placeholder 2"/>
          <p:cNvSpPr>
            <a:spLocks noGrp="1"/>
          </p:cNvSpPr>
          <p:nvPr>
            <p:ph idx="1"/>
          </p:nvPr>
        </p:nvSpPr>
        <p:spPr/>
        <p:txBody>
          <a:bodyPr/>
          <a:lstStyle/>
          <a:p>
            <a:r>
              <a:rPr lang="hr-HR" dirty="0" smtClean="0">
                <a:solidFill>
                  <a:schemeClr val="tx2"/>
                </a:solidFill>
              </a:rPr>
              <a:t>Dobra opcija kod radioterapije</a:t>
            </a:r>
          </a:p>
          <a:p>
            <a:r>
              <a:rPr lang="hr-HR" dirty="0" smtClean="0">
                <a:solidFill>
                  <a:schemeClr val="tx2"/>
                </a:solidFill>
              </a:rPr>
              <a:t>Medijalna i lateralna transpozicija ( iza uterusa, zdjelični zid, 3 cm od polja zračenja)</a:t>
            </a:r>
          </a:p>
          <a:p>
            <a:r>
              <a:rPr lang="hr-HR" dirty="0" smtClean="0">
                <a:solidFill>
                  <a:schemeClr val="tx2"/>
                </a:solidFill>
              </a:rPr>
              <a:t>Reproduktivna funkcija nakon transpozicije </a:t>
            </a:r>
          </a:p>
          <a:p>
            <a:r>
              <a:rPr lang="hr-HR" dirty="0" smtClean="0">
                <a:solidFill>
                  <a:schemeClr val="tx2"/>
                </a:solidFill>
              </a:rPr>
              <a:t>Preporuka – pauza godinu dana nakon zračenja</a:t>
            </a:r>
          </a:p>
          <a:p>
            <a:r>
              <a:rPr lang="hr-HR" dirty="0" smtClean="0">
                <a:solidFill>
                  <a:schemeClr val="tx2"/>
                </a:solidFill>
              </a:rPr>
              <a:t>Komplikacije – infarkt tube, ciste, migracija jajnika…</a:t>
            </a:r>
          </a:p>
          <a:p>
            <a:endParaRPr lang="hr-H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428604"/>
            <a:ext cx="5202065" cy="461665"/>
          </a:xfrm>
          <a:prstGeom prst="rect">
            <a:avLst/>
          </a:prstGeom>
        </p:spPr>
        <p:txBody>
          <a:bodyPr wrap="none">
            <a:spAutoFit/>
          </a:bodyPr>
          <a:lstStyle/>
          <a:p>
            <a:r>
              <a:rPr lang="hr-HR" sz="2400" b="1" dirty="0" smtClean="0">
                <a:solidFill>
                  <a:prstClr val="black"/>
                </a:solidFill>
                <a:latin typeface="Arial Unicode MS" pitchFamily="34" charset="-128"/>
                <a:ea typeface="Arial Unicode MS" pitchFamily="34" charset="-128"/>
                <a:cs typeface="Arial Unicode MS" pitchFamily="34" charset="-128"/>
              </a:rPr>
              <a:t>Sigurnost trudnoće nakon raka dojke</a:t>
            </a:r>
            <a:endParaRPr lang="en-US" sz="2400" b="1" dirty="0">
              <a:solidFill>
                <a:prstClr val="black"/>
              </a:solidFill>
              <a:latin typeface="Arial Unicode MS" pitchFamily="34" charset="-128"/>
              <a:ea typeface="Arial Unicode MS" pitchFamily="34" charset="-128"/>
              <a:cs typeface="Arial Unicode MS" pitchFamily="34" charset="-128"/>
            </a:endParaRPr>
          </a:p>
        </p:txBody>
      </p:sp>
      <p:pic>
        <p:nvPicPr>
          <p:cNvPr id="64514" name="Picture 2" descr="http://oncofertility.northwestern.edu/sites/default/files/images/azim-converted.preview.jpg"/>
          <p:cNvPicPr>
            <a:picLocks noChangeAspect="1" noChangeArrowheads="1"/>
          </p:cNvPicPr>
          <p:nvPr/>
        </p:nvPicPr>
        <p:blipFill>
          <a:blip r:embed="rId3"/>
          <a:srcRect/>
          <a:stretch>
            <a:fillRect/>
          </a:stretch>
        </p:blipFill>
        <p:spPr bwMode="auto">
          <a:xfrm>
            <a:off x="857224" y="1052736"/>
            <a:ext cx="8143932" cy="4100274"/>
          </a:xfrm>
          <a:prstGeom prst="rect">
            <a:avLst/>
          </a:prstGeom>
          <a:noFill/>
        </p:spPr>
      </p:pic>
      <p:sp>
        <p:nvSpPr>
          <p:cNvPr id="5" name="Rectangle 4"/>
          <p:cNvSpPr/>
          <p:nvPr/>
        </p:nvSpPr>
        <p:spPr>
          <a:xfrm>
            <a:off x="3929058" y="5747608"/>
            <a:ext cx="5072098" cy="830997"/>
          </a:xfrm>
          <a:prstGeom prst="rect">
            <a:avLst/>
          </a:prstGeom>
        </p:spPr>
        <p:txBody>
          <a:bodyPr wrap="square">
            <a:spAutoFit/>
          </a:bodyPr>
          <a:lstStyle/>
          <a:p>
            <a:r>
              <a:rPr lang="hr-HR" sz="1200" b="1" dirty="0" err="1" smtClean="0">
                <a:solidFill>
                  <a:prstClr val="black"/>
                </a:solidFill>
                <a:latin typeface="Arial Unicode MS" pitchFamily="34" charset="-128"/>
                <a:ea typeface="Arial Unicode MS" pitchFamily="34" charset="-128"/>
                <a:cs typeface="Arial Unicode MS" pitchFamily="34" charset="-128"/>
              </a:rPr>
              <a:t>Overall</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survival</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analysis</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of</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women</a:t>
            </a:r>
            <a:r>
              <a:rPr lang="hr-HR" sz="1200" b="1" dirty="0" smtClean="0">
                <a:solidFill>
                  <a:prstClr val="black"/>
                </a:solidFill>
                <a:latin typeface="Arial Unicode MS" pitchFamily="34" charset="-128"/>
                <a:ea typeface="Arial Unicode MS" pitchFamily="34" charset="-128"/>
                <a:cs typeface="Arial Unicode MS" pitchFamily="34" charset="-128"/>
              </a:rPr>
              <a:t> who </a:t>
            </a:r>
            <a:r>
              <a:rPr lang="hr-HR" sz="1200" b="1" dirty="0" err="1" smtClean="0">
                <a:solidFill>
                  <a:prstClr val="black"/>
                </a:solidFill>
                <a:latin typeface="Arial Unicode MS" pitchFamily="34" charset="-128"/>
                <a:ea typeface="Arial Unicode MS" pitchFamily="34" charset="-128"/>
                <a:cs typeface="Arial Unicode MS" pitchFamily="34" charset="-128"/>
              </a:rPr>
              <a:t>became</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pregnant</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after</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cancer</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Adapted</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from</a:t>
            </a:r>
            <a:r>
              <a:rPr lang="hr-HR" sz="1200" b="1" dirty="0" smtClean="0">
                <a:solidFill>
                  <a:prstClr val="black"/>
                </a:solidFill>
                <a:latin typeface="Arial Unicode MS" pitchFamily="34" charset="-128"/>
                <a:ea typeface="Arial Unicode MS" pitchFamily="34" charset="-128"/>
                <a:cs typeface="Arial Unicode MS" pitchFamily="34" charset="-128"/>
              </a:rPr>
              <a:t> </a:t>
            </a:r>
            <a:r>
              <a:rPr lang="hr-HR" sz="1200" b="1" dirty="0" err="1" smtClean="0">
                <a:solidFill>
                  <a:prstClr val="black"/>
                </a:solidFill>
                <a:latin typeface="Arial Unicode MS" pitchFamily="34" charset="-128"/>
                <a:ea typeface="Arial Unicode MS" pitchFamily="34" charset="-128"/>
                <a:cs typeface="Arial Unicode MS" pitchFamily="34" charset="-128"/>
              </a:rPr>
              <a:t>Azim</a:t>
            </a:r>
            <a:r>
              <a:rPr lang="hr-HR" sz="1200" b="1" dirty="0" smtClean="0">
                <a:solidFill>
                  <a:prstClr val="black"/>
                </a:solidFill>
                <a:latin typeface="Arial Unicode MS" pitchFamily="34" charset="-128"/>
                <a:ea typeface="Arial Unicode MS" pitchFamily="34" charset="-128"/>
                <a:cs typeface="Arial Unicode MS" pitchFamily="34" charset="-128"/>
              </a:rPr>
              <a:t> HA, Jr., </a:t>
            </a:r>
            <a:r>
              <a:rPr lang="hr-HR" sz="1200" b="1" dirty="0" err="1" smtClean="0">
                <a:solidFill>
                  <a:prstClr val="black"/>
                </a:solidFill>
                <a:latin typeface="Arial Unicode MS" pitchFamily="34" charset="-128"/>
                <a:ea typeface="Arial Unicode MS" pitchFamily="34" charset="-128"/>
                <a:cs typeface="Arial Unicode MS" pitchFamily="34" charset="-128"/>
              </a:rPr>
              <a:t>Santoro</a:t>
            </a:r>
            <a:r>
              <a:rPr lang="hr-HR" sz="1200" b="1" dirty="0" smtClean="0">
                <a:solidFill>
                  <a:prstClr val="black"/>
                </a:solidFill>
                <a:latin typeface="Arial Unicode MS" pitchFamily="34" charset="-128"/>
                <a:ea typeface="Arial Unicode MS" pitchFamily="34" charset="-128"/>
                <a:cs typeface="Arial Unicode MS" pitchFamily="34" charset="-128"/>
              </a:rPr>
              <a:t> L, </a:t>
            </a:r>
            <a:r>
              <a:rPr lang="hr-HR" sz="1200" b="1" dirty="0" err="1" smtClean="0">
                <a:solidFill>
                  <a:prstClr val="black"/>
                </a:solidFill>
                <a:latin typeface="Arial Unicode MS" pitchFamily="34" charset="-128"/>
                <a:ea typeface="Arial Unicode MS" pitchFamily="34" charset="-128"/>
                <a:cs typeface="Arial Unicode MS" pitchFamily="34" charset="-128"/>
              </a:rPr>
              <a:t>Pavlidis</a:t>
            </a:r>
            <a:r>
              <a:rPr lang="hr-HR" sz="1200" b="1" dirty="0" smtClean="0">
                <a:solidFill>
                  <a:prstClr val="black"/>
                </a:solidFill>
                <a:latin typeface="Arial Unicode MS" pitchFamily="34" charset="-128"/>
                <a:ea typeface="Arial Unicode MS" pitchFamily="34" charset="-128"/>
                <a:cs typeface="Arial Unicode MS" pitchFamily="34" charset="-128"/>
              </a:rPr>
              <a:t> N, et al.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Safety</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of</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pregnancy</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following</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breast</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cancer</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diagnosis</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 meta-</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analysis</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of</a:t>
            </a:r>
            <a:r>
              <a:rPr lang="hr-HR" sz="1200" b="1" dirty="0" smtClean="0">
                <a:solidFill>
                  <a:prstClr val="black"/>
                </a:solidFill>
                <a:latin typeface="Arial Unicode MS" pitchFamily="34" charset="-128"/>
                <a:ea typeface="Arial Unicode MS" pitchFamily="34" charset="-128"/>
                <a:cs typeface="Arial Unicode MS" pitchFamily="34" charset="-128"/>
                <a:hlinkClick r:id="rId4"/>
              </a:rPr>
              <a:t> 14 </a:t>
            </a:r>
            <a:r>
              <a:rPr lang="hr-HR" sz="1200" b="1" dirty="0" err="1" smtClean="0">
                <a:solidFill>
                  <a:prstClr val="black"/>
                </a:solidFill>
                <a:latin typeface="Arial Unicode MS" pitchFamily="34" charset="-128"/>
                <a:ea typeface="Arial Unicode MS" pitchFamily="34" charset="-128"/>
                <a:cs typeface="Arial Unicode MS" pitchFamily="34" charset="-128"/>
                <a:hlinkClick r:id="rId4"/>
              </a:rPr>
              <a:t>studies</a:t>
            </a:r>
            <a:r>
              <a:rPr lang="hr-HR" sz="1200" b="1" dirty="0" smtClean="0">
                <a:solidFill>
                  <a:prstClr val="black"/>
                </a:solidFill>
                <a:latin typeface="Arial Unicode MS" pitchFamily="34" charset="-128"/>
                <a:ea typeface="Arial Unicode MS" pitchFamily="34" charset="-128"/>
                <a:cs typeface="Arial Unicode MS" pitchFamily="34" charset="-128"/>
              </a:rPr>
              <a:t>. Eur J </a:t>
            </a:r>
            <a:r>
              <a:rPr lang="hr-HR" sz="1200" b="1" dirty="0" err="1" smtClean="0">
                <a:solidFill>
                  <a:prstClr val="black"/>
                </a:solidFill>
                <a:latin typeface="Arial Unicode MS" pitchFamily="34" charset="-128"/>
                <a:ea typeface="Arial Unicode MS" pitchFamily="34" charset="-128"/>
                <a:cs typeface="Arial Unicode MS" pitchFamily="34" charset="-128"/>
              </a:rPr>
              <a:t>Cancer</a:t>
            </a:r>
            <a:r>
              <a:rPr lang="hr-HR" sz="1200" b="1" dirty="0" smtClean="0">
                <a:solidFill>
                  <a:prstClr val="black"/>
                </a:solidFill>
                <a:latin typeface="Arial Unicode MS" pitchFamily="34" charset="-128"/>
                <a:ea typeface="Arial Unicode MS" pitchFamily="34" charset="-128"/>
                <a:cs typeface="Arial Unicode MS" pitchFamily="34" charset="-128"/>
              </a:rPr>
              <a:t>;47:74-83.</a:t>
            </a:r>
            <a:endParaRPr lang="hr-HR" sz="1200" b="1" dirty="0">
              <a:solidFill>
                <a:prstClr val="black"/>
              </a:solidFill>
              <a:latin typeface="Arial Unicode MS" pitchFamily="34" charset="-128"/>
              <a:ea typeface="Arial Unicode MS" pitchFamily="34" charset="-128"/>
              <a:cs typeface="Arial Unicode MS" pitchFamily="34" charset="-128"/>
            </a:endParaRPr>
          </a:p>
        </p:txBody>
      </p:sp>
      <p:sp>
        <p:nvSpPr>
          <p:cNvPr id="3" name="TekstniOkvir 2"/>
          <p:cNvSpPr txBox="1"/>
          <p:nvPr/>
        </p:nvSpPr>
        <p:spPr>
          <a:xfrm>
            <a:off x="500034" y="5214950"/>
            <a:ext cx="3000396" cy="369332"/>
          </a:xfrm>
          <a:prstGeom prst="rect">
            <a:avLst/>
          </a:prstGeom>
          <a:solidFill>
            <a:schemeClr val="accent1"/>
          </a:solidFill>
        </p:spPr>
        <p:txBody>
          <a:bodyPr wrap="square" rtlCol="0">
            <a:spAutoFit/>
          </a:bodyPr>
          <a:lstStyle/>
          <a:p>
            <a:r>
              <a:rPr lang="hr-HR" dirty="0" smtClean="0">
                <a:solidFill>
                  <a:prstClr val="black"/>
                </a:solidFill>
              </a:rPr>
              <a:t>“</a:t>
            </a:r>
            <a:r>
              <a:rPr lang="hr-HR" dirty="0" err="1" smtClean="0">
                <a:solidFill>
                  <a:prstClr val="black"/>
                </a:solidFill>
              </a:rPr>
              <a:t>Healthly</a:t>
            </a:r>
            <a:r>
              <a:rPr lang="hr-HR" dirty="0" smtClean="0">
                <a:solidFill>
                  <a:prstClr val="black"/>
                </a:solidFill>
              </a:rPr>
              <a:t> </a:t>
            </a:r>
            <a:r>
              <a:rPr lang="hr-HR" dirty="0" err="1" smtClean="0">
                <a:solidFill>
                  <a:prstClr val="black"/>
                </a:solidFill>
              </a:rPr>
              <a:t>mother</a:t>
            </a:r>
            <a:r>
              <a:rPr lang="hr-HR" dirty="0" smtClean="0">
                <a:solidFill>
                  <a:prstClr val="black"/>
                </a:solidFill>
              </a:rPr>
              <a:t> </a:t>
            </a:r>
            <a:r>
              <a:rPr lang="hr-HR" dirty="0" err="1" smtClean="0">
                <a:solidFill>
                  <a:prstClr val="black"/>
                </a:solidFill>
              </a:rPr>
              <a:t>effects</a:t>
            </a:r>
            <a:r>
              <a:rPr lang="hr-HR" dirty="0" smtClean="0">
                <a:solidFill>
                  <a:prstClr val="black"/>
                </a:solidFill>
              </a:rPr>
              <a:t>”</a:t>
            </a:r>
            <a:endParaRPr lang="hr-HR" dirty="0">
              <a:solidFill>
                <a:prstClr val="black"/>
              </a:solidFill>
            </a:endParaRPr>
          </a:p>
        </p:txBody>
      </p:sp>
      <p:sp>
        <p:nvSpPr>
          <p:cNvPr id="4" name="TekstniOkvir 3"/>
          <p:cNvSpPr txBox="1"/>
          <p:nvPr/>
        </p:nvSpPr>
        <p:spPr>
          <a:xfrm>
            <a:off x="500034" y="5786454"/>
            <a:ext cx="3024336" cy="949619"/>
          </a:xfrm>
          <a:prstGeom prst="rect">
            <a:avLst/>
          </a:prstGeom>
          <a:solidFill>
            <a:schemeClr val="accent1"/>
          </a:solidFill>
        </p:spPr>
        <p:txBody>
          <a:bodyPr wrap="square" rtlCol="0">
            <a:spAutoFit/>
          </a:bodyPr>
          <a:lstStyle/>
          <a:p>
            <a:pPr>
              <a:spcBef>
                <a:spcPct val="50000"/>
              </a:spcBef>
            </a:pPr>
            <a:r>
              <a:rPr lang="hr-HR" dirty="0">
                <a:solidFill>
                  <a:prstClr val="black"/>
                </a:solidFill>
                <a:cs typeface="Arial" charset="0"/>
              </a:rPr>
              <a:t>manji rizik ako je razmak &gt; 2 g.</a:t>
            </a:r>
          </a:p>
          <a:p>
            <a:pPr>
              <a:lnSpc>
                <a:spcPct val="50000"/>
              </a:lnSpc>
              <a:spcBef>
                <a:spcPct val="50000"/>
              </a:spcBef>
            </a:pPr>
            <a:r>
              <a:rPr lang="hr-HR" dirty="0" smtClean="0">
                <a:solidFill>
                  <a:prstClr val="black"/>
                </a:solidFill>
                <a:cs typeface="Arial" charset="0"/>
              </a:rPr>
              <a:t>zdravije </a:t>
            </a:r>
            <a:r>
              <a:rPr lang="hr-HR" dirty="0">
                <a:solidFill>
                  <a:prstClr val="black"/>
                </a:solidFill>
                <a:cs typeface="Arial" charset="0"/>
              </a:rPr>
              <a:t>žene koje su zanijele? </a:t>
            </a:r>
            <a:endParaRPr lang="hr-HR" sz="2000" dirty="0">
              <a:solidFill>
                <a:prstClr val="black"/>
              </a:solidFill>
              <a:cs typeface="Arial" charset="0"/>
            </a:endParaRPr>
          </a:p>
          <a:p>
            <a:pPr>
              <a:lnSpc>
                <a:spcPct val="50000"/>
              </a:lnSpc>
              <a:spcBef>
                <a:spcPct val="50000"/>
              </a:spcBef>
            </a:pPr>
            <a:r>
              <a:rPr lang="hr-HR" dirty="0" smtClean="0">
                <a:solidFill>
                  <a:prstClr val="black"/>
                </a:solidFill>
                <a:cs typeface="Arial" charset="0"/>
              </a:rPr>
              <a:t>preporučljivo </a:t>
            </a:r>
            <a:r>
              <a:rPr lang="hr-HR" dirty="0">
                <a:solidFill>
                  <a:prstClr val="black"/>
                </a:solidFill>
                <a:cs typeface="Arial" charset="0"/>
              </a:rPr>
              <a:t>&gt; 5g. razmak</a:t>
            </a:r>
          </a:p>
        </p:txBody>
      </p:sp>
      <p:sp>
        <p:nvSpPr>
          <p:cNvPr id="7" name="Rectangle 6"/>
          <p:cNvSpPr/>
          <p:nvPr/>
        </p:nvSpPr>
        <p:spPr>
          <a:xfrm>
            <a:off x="4786314" y="4071942"/>
            <a:ext cx="928694"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34271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68346"/>
          </a:xfrm>
        </p:spPr>
        <p:txBody>
          <a:bodyPr>
            <a:normAutofit/>
          </a:bodyPr>
          <a:lstStyle/>
          <a:p>
            <a:r>
              <a:rPr lang="hr-HR" sz="3600" dirty="0" smtClean="0">
                <a:solidFill>
                  <a:schemeClr val="tx2"/>
                </a:solidFill>
              </a:rPr>
              <a:t>Ključne točke…</a:t>
            </a:r>
            <a:endParaRPr lang="hr-HR" sz="3600" dirty="0">
              <a:solidFill>
                <a:schemeClr val="tx2"/>
              </a:solidFill>
            </a:endParaRPr>
          </a:p>
        </p:txBody>
      </p:sp>
      <p:sp>
        <p:nvSpPr>
          <p:cNvPr id="3" name="Rezervirano mjesto sadržaja 2"/>
          <p:cNvSpPr>
            <a:spLocks noGrp="1"/>
          </p:cNvSpPr>
          <p:nvPr>
            <p:ph idx="1"/>
          </p:nvPr>
        </p:nvSpPr>
        <p:spPr>
          <a:xfrm>
            <a:off x="500034" y="1214422"/>
            <a:ext cx="8229600" cy="5197493"/>
          </a:xfrm>
        </p:spPr>
        <p:txBody>
          <a:bodyPr>
            <a:normAutofit fontScale="85000" lnSpcReduction="10000"/>
          </a:bodyPr>
          <a:lstStyle/>
          <a:p>
            <a:r>
              <a:rPr lang="hr-HR" sz="3300" dirty="0" smtClean="0">
                <a:solidFill>
                  <a:schemeClr val="tx2"/>
                </a:solidFill>
              </a:rPr>
              <a:t>Napredak u dijagnozi i liječenju zloćudnih bolesti, nuspojava – neplodnost</a:t>
            </a:r>
          </a:p>
          <a:p>
            <a:r>
              <a:rPr lang="hr-HR" dirty="0" smtClean="0">
                <a:solidFill>
                  <a:schemeClr val="tx2"/>
                </a:solidFill>
              </a:rPr>
              <a:t>Kemoterapija je </a:t>
            </a:r>
            <a:r>
              <a:rPr lang="hr-HR" dirty="0" err="1" smtClean="0">
                <a:solidFill>
                  <a:schemeClr val="tx2"/>
                </a:solidFill>
              </a:rPr>
              <a:t>gonadotoksična</a:t>
            </a:r>
            <a:r>
              <a:rPr lang="hr-HR" dirty="0" smtClean="0">
                <a:solidFill>
                  <a:schemeClr val="tx2"/>
                </a:solidFill>
              </a:rPr>
              <a:t> – individualni pristup - novi protokoli liječenja i adekvatni </a:t>
            </a:r>
            <a:r>
              <a:rPr lang="hr-HR" dirty="0" err="1" smtClean="0">
                <a:solidFill>
                  <a:schemeClr val="tx2"/>
                </a:solidFill>
              </a:rPr>
              <a:t>timing</a:t>
            </a:r>
            <a:r>
              <a:rPr lang="hr-HR" dirty="0" smtClean="0">
                <a:solidFill>
                  <a:schemeClr val="tx2"/>
                </a:solidFill>
              </a:rPr>
              <a:t>!</a:t>
            </a:r>
            <a:endParaRPr lang="hr-HR" sz="3300" dirty="0" smtClean="0">
              <a:solidFill>
                <a:schemeClr val="tx2"/>
              </a:solidFill>
            </a:endParaRPr>
          </a:p>
          <a:p>
            <a:r>
              <a:rPr lang="hr-HR" sz="3300" dirty="0" smtClean="0">
                <a:solidFill>
                  <a:schemeClr val="tx2"/>
                </a:solidFill>
              </a:rPr>
              <a:t>Organizacijski, stručni napor… suradnja onkologa, reproduktivnih endokrinologa, kliničkih i baznih istraživača</a:t>
            </a:r>
          </a:p>
          <a:p>
            <a:r>
              <a:rPr lang="hr-HR" sz="3300" dirty="0" smtClean="0">
                <a:solidFill>
                  <a:schemeClr val="tx2"/>
                </a:solidFill>
              </a:rPr>
              <a:t>Suradnja sa sociolozima, pravnicima, edukacija…</a:t>
            </a:r>
          </a:p>
          <a:p>
            <a:r>
              <a:rPr lang="hr-HR" sz="3300" dirty="0" smtClean="0">
                <a:solidFill>
                  <a:schemeClr val="tx2"/>
                </a:solidFill>
              </a:rPr>
              <a:t>Osnivanje regionalnih i nacionalnog </a:t>
            </a:r>
            <a:r>
              <a:rPr lang="hr-HR" sz="3300" dirty="0" err="1" smtClean="0">
                <a:solidFill>
                  <a:schemeClr val="tx2"/>
                </a:solidFill>
              </a:rPr>
              <a:t>onkofertilitetnog</a:t>
            </a:r>
            <a:r>
              <a:rPr lang="hr-HR" sz="3300" dirty="0" smtClean="0">
                <a:solidFill>
                  <a:schemeClr val="tx2"/>
                </a:solidFill>
              </a:rPr>
              <a:t> povjerenstva </a:t>
            </a:r>
          </a:p>
          <a:p>
            <a:r>
              <a:rPr lang="hr-HR" sz="3300" dirty="0" smtClean="0">
                <a:solidFill>
                  <a:schemeClr val="tx2"/>
                </a:solidFill>
              </a:rPr>
              <a:t>Preporuka i izbor adekvatne opcije očuvanja fertilne sposobnosti</a:t>
            </a:r>
          </a:p>
          <a:p>
            <a:endParaRPr lang="hr-HR" dirty="0" smtClean="0"/>
          </a:p>
          <a:p>
            <a:endParaRPr lang="hr-HR" dirty="0"/>
          </a:p>
        </p:txBody>
      </p:sp>
    </p:spTree>
    <p:extLst>
      <p:ext uri="{BB962C8B-B14F-4D97-AF65-F5344CB8AC3E}">
        <p14:creationId xmlns:p14="http://schemas.microsoft.com/office/powerpoint/2010/main" val="220961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hr-HR" sz="4000" dirty="0" smtClean="0">
                <a:solidFill>
                  <a:schemeClr val="bg1"/>
                </a:solidFill>
              </a:rPr>
              <a:t>Savjetovanje – očuvanje plodnosti</a:t>
            </a:r>
            <a:endParaRPr lang="hr-HR" sz="4000" dirty="0">
              <a:solidFill>
                <a:schemeClr val="bg1"/>
              </a:solidFill>
            </a:endParaRPr>
          </a:p>
        </p:txBody>
      </p:sp>
      <p:sp>
        <p:nvSpPr>
          <p:cNvPr id="3" name="Content Placeholder 2"/>
          <p:cNvSpPr>
            <a:spLocks noGrp="1"/>
          </p:cNvSpPr>
          <p:nvPr>
            <p:ph idx="1"/>
          </p:nvPr>
        </p:nvSpPr>
        <p:spPr>
          <a:xfrm>
            <a:off x="357158" y="1714488"/>
            <a:ext cx="8229600" cy="4525963"/>
          </a:xfrm>
        </p:spPr>
        <p:txBody>
          <a:bodyPr/>
          <a:lstStyle/>
          <a:p>
            <a:r>
              <a:rPr lang="hr-HR" dirty="0" smtClean="0">
                <a:solidFill>
                  <a:schemeClr val="tx2"/>
                </a:solidFill>
              </a:rPr>
              <a:t>Rizik neplodnosti</a:t>
            </a:r>
          </a:p>
          <a:p>
            <a:pPr lvl="1">
              <a:buFont typeface="Arial" pitchFamily="34" charset="0"/>
              <a:buChar char="•"/>
            </a:pPr>
            <a:r>
              <a:rPr lang="hr-HR" dirty="0" smtClean="0">
                <a:solidFill>
                  <a:schemeClr val="tx2"/>
                </a:solidFill>
              </a:rPr>
              <a:t>Da li su potrebne metode očuvanja plodnosti?</a:t>
            </a:r>
          </a:p>
          <a:p>
            <a:pPr lvl="1">
              <a:buFont typeface="Arial" pitchFamily="34" charset="0"/>
              <a:buChar char="•"/>
            </a:pPr>
            <a:r>
              <a:rPr lang="hr-HR" dirty="0" smtClean="0">
                <a:solidFill>
                  <a:schemeClr val="tx2"/>
                </a:solidFill>
              </a:rPr>
              <a:t>Kada ? Prije ili poslije terapije?</a:t>
            </a:r>
          </a:p>
          <a:p>
            <a:endParaRPr lang="hr-HR" dirty="0" smtClean="0">
              <a:solidFill>
                <a:schemeClr val="tx2"/>
              </a:solidFill>
            </a:endParaRPr>
          </a:p>
          <a:p>
            <a:r>
              <a:rPr lang="hr-HR" dirty="0" smtClean="0">
                <a:solidFill>
                  <a:schemeClr val="tx2"/>
                </a:solidFill>
              </a:rPr>
              <a:t>Metode očuvanja plodnosti</a:t>
            </a:r>
          </a:p>
          <a:p>
            <a:r>
              <a:rPr lang="hr-HR" dirty="0" smtClean="0">
                <a:solidFill>
                  <a:schemeClr val="tx2"/>
                </a:solidFill>
              </a:rPr>
              <a:t>Barijere </a:t>
            </a:r>
            <a:endParaRPr lang="hr-HR" dirty="0">
              <a:solidFill>
                <a:schemeClr val="tx2"/>
              </a:solidFill>
            </a:endParaRPr>
          </a:p>
        </p:txBody>
      </p:sp>
      <p:sp>
        <p:nvSpPr>
          <p:cNvPr id="4" name="TekstniOkvir 3"/>
          <p:cNvSpPr txBox="1"/>
          <p:nvPr/>
        </p:nvSpPr>
        <p:spPr>
          <a:xfrm>
            <a:off x="5580111" y="3429000"/>
            <a:ext cx="3388981" cy="646331"/>
          </a:xfrm>
          <a:prstGeom prst="rect">
            <a:avLst/>
          </a:prstGeom>
          <a:solidFill>
            <a:schemeClr val="accent1">
              <a:lumMod val="60000"/>
              <a:lumOff val="40000"/>
            </a:schemeClr>
          </a:solidFill>
        </p:spPr>
        <p:txBody>
          <a:bodyPr wrap="square" rtlCol="0">
            <a:spAutoFit/>
          </a:bodyPr>
          <a:lstStyle/>
          <a:p>
            <a:r>
              <a:rPr lang="hr-HR" dirty="0" smtClean="0"/>
              <a:t>IVF prije početka kemoterapije i </a:t>
            </a:r>
            <a:r>
              <a:rPr lang="hr-HR" dirty="0" err="1" smtClean="0"/>
              <a:t>krioprezervacija</a:t>
            </a:r>
            <a:r>
              <a:rPr lang="hr-HR" dirty="0" smtClean="0"/>
              <a:t> </a:t>
            </a:r>
            <a:endParaRPr lang="hr-HR" dirty="0"/>
          </a:p>
        </p:txBody>
      </p:sp>
      <p:sp>
        <p:nvSpPr>
          <p:cNvPr id="5" name="TekstniOkvir 4"/>
          <p:cNvSpPr txBox="1"/>
          <p:nvPr/>
        </p:nvSpPr>
        <p:spPr>
          <a:xfrm>
            <a:off x="5584717" y="4532256"/>
            <a:ext cx="3384376" cy="646331"/>
          </a:xfrm>
          <a:prstGeom prst="rect">
            <a:avLst/>
          </a:prstGeom>
          <a:solidFill>
            <a:schemeClr val="accent1">
              <a:lumMod val="60000"/>
              <a:lumOff val="40000"/>
            </a:schemeClr>
          </a:solidFill>
        </p:spPr>
        <p:txBody>
          <a:bodyPr wrap="square" rtlCol="0">
            <a:spAutoFit/>
          </a:bodyPr>
          <a:lstStyle/>
          <a:p>
            <a:r>
              <a:rPr lang="hr-HR" dirty="0" smtClean="0"/>
              <a:t>IVF poslije završetka kemoterapije – „</a:t>
            </a:r>
            <a:r>
              <a:rPr lang="hr-HR" dirty="0" err="1" smtClean="0"/>
              <a:t>poor</a:t>
            </a:r>
            <a:r>
              <a:rPr lang="hr-HR" dirty="0" smtClean="0"/>
              <a:t> </a:t>
            </a:r>
            <a:r>
              <a:rPr lang="hr-HR" dirty="0" err="1" smtClean="0"/>
              <a:t>responderi</a:t>
            </a:r>
            <a:r>
              <a:rPr lang="hr-HR" dirty="0" smtClean="0"/>
              <a:t>”</a:t>
            </a:r>
            <a:endParaRPr lang="hr-HR" dirty="0"/>
          </a:p>
        </p:txBody>
      </p:sp>
      <p:sp>
        <p:nvSpPr>
          <p:cNvPr id="6" name="Savijena strelica 5"/>
          <p:cNvSpPr/>
          <p:nvPr/>
        </p:nvSpPr>
        <p:spPr>
          <a:xfrm>
            <a:off x="5224677" y="3573016"/>
            <a:ext cx="360040"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7" name="Savijena strelica 6"/>
          <p:cNvSpPr/>
          <p:nvPr/>
        </p:nvSpPr>
        <p:spPr>
          <a:xfrm flipV="1">
            <a:off x="5224677" y="4437112"/>
            <a:ext cx="355434" cy="552928"/>
          </a:xfrm>
          <a:prstGeom prst="bentArrow">
            <a:avLst>
              <a:gd name="adj1" fmla="val 25000"/>
              <a:gd name="adj2" fmla="val 25000"/>
              <a:gd name="adj3" fmla="val 25000"/>
              <a:gd name="adj4" fmla="val 55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r-HR" sz="1500" b="1" dirty="0" smtClean="0">
                <a:solidFill>
                  <a:srgbClr val="000000"/>
                </a:solidFill>
                <a:latin typeface="Arial" charset="0"/>
                <a:ea typeface="msgothic" charset="0"/>
                <a:cs typeface="msgothic" charset="0"/>
              </a:rPr>
              <a:t>ONKOFERTILITETNI KONZORCIJ – MULTIDISCIPLINARNI PRISTUP U OČUVANJU PLODNOSTI</a:t>
            </a:r>
            <a:endParaRPr lang="en-GB" sz="1500" b="1" dirty="0">
              <a:solidFill>
                <a:srgbClr val="000000"/>
              </a:solidFill>
              <a:latin typeface="Arial" charset="0"/>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6527520" y="6283380"/>
            <a:ext cx="2534400" cy="505493"/>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392480" y="979303"/>
            <a:ext cx="6364800" cy="4893634"/>
          </a:xfrm>
          <a:prstGeom prst="rect">
            <a:avLst/>
          </a:prstGeom>
          <a:noFill/>
          <a:ln w="9525">
            <a:noFill/>
            <a:round/>
            <a:headEnd/>
            <a:tailEnd/>
          </a:ln>
          <a:effectLst/>
        </p:spPr>
      </p:pic>
      <p:sp>
        <p:nvSpPr>
          <p:cNvPr id="3076" name="Text Box 4"/>
          <p:cNvSpPr txBox="1">
            <a:spLocks noChangeArrowheads="1"/>
          </p:cNvSpPr>
          <p:nvPr/>
        </p:nvSpPr>
        <p:spPr bwMode="auto">
          <a:xfrm>
            <a:off x="139248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Ross K JNCI J </a:t>
            </a:r>
            <a:r>
              <a:rPr lang="en-GB" sz="1100" b="1" dirty="0" err="1">
                <a:solidFill>
                  <a:srgbClr val="000000"/>
                </a:solidFill>
                <a:latin typeface="Arial" charset="0"/>
                <a:ea typeface="msgothic" charset="0"/>
                <a:cs typeface="msgothic" charset="0"/>
              </a:rPr>
              <a:t>Natl</a:t>
            </a:r>
            <a:r>
              <a:rPr lang="en-GB" sz="1100" b="1" dirty="0">
                <a:solidFill>
                  <a:srgbClr val="000000"/>
                </a:solidFill>
                <a:latin typeface="Arial" charset="0"/>
                <a:ea typeface="msgothic" charset="0"/>
                <a:cs typeface="msgothic" charset="0"/>
              </a:rPr>
              <a:t> Cancer Inst 2008;100:457-458</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 Oxford University Press 2008.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hr-HR" sz="1500" b="1" dirty="0" smtClean="0">
                <a:solidFill>
                  <a:srgbClr val="000000"/>
                </a:solidFill>
                <a:latin typeface="Arial" charset="0"/>
                <a:ea typeface="msgothic" charset="0"/>
                <a:cs typeface="msgothic" charset="0"/>
              </a:rPr>
              <a:t>ONKOFERTILITETNI KONZORCIJ – MULTIDISCIPLINARNI PRISTUP U OČUVANJU PLODNOSTI</a:t>
            </a:r>
            <a:endParaRPr lang="en-GB" sz="1500" b="1" dirty="0" smtClean="0">
              <a:solidFill>
                <a:srgbClr val="000000"/>
              </a:solidFill>
              <a:latin typeface="Arial" charset="0"/>
              <a:ea typeface="msgothic" charset="0"/>
              <a:cs typeface="msgothic"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a:solidFill>
                <a:srgbClr val="000000"/>
              </a:solidFill>
              <a:latin typeface="Arial" charset="0"/>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6527520" y="6283380"/>
            <a:ext cx="2534400" cy="505493"/>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571604" y="928670"/>
            <a:ext cx="6364800" cy="4893634"/>
          </a:xfrm>
          <a:prstGeom prst="rect">
            <a:avLst/>
          </a:prstGeom>
          <a:noFill/>
          <a:ln w="9525">
            <a:noFill/>
            <a:round/>
            <a:headEnd/>
            <a:tailEnd/>
          </a:ln>
          <a:effectLst/>
        </p:spPr>
      </p:pic>
      <p:sp>
        <p:nvSpPr>
          <p:cNvPr id="3076" name="Text Box 4"/>
          <p:cNvSpPr txBox="1">
            <a:spLocks noChangeArrowheads="1"/>
          </p:cNvSpPr>
          <p:nvPr/>
        </p:nvSpPr>
        <p:spPr bwMode="auto">
          <a:xfrm>
            <a:off x="1392481"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Ross K JNCI J </a:t>
            </a:r>
            <a:r>
              <a:rPr lang="en-GB" sz="1100" b="1" dirty="0" err="1">
                <a:solidFill>
                  <a:srgbClr val="000000"/>
                </a:solidFill>
                <a:latin typeface="Arial" charset="0"/>
                <a:ea typeface="msgothic" charset="0"/>
                <a:cs typeface="msgothic" charset="0"/>
              </a:rPr>
              <a:t>Natl</a:t>
            </a:r>
            <a:r>
              <a:rPr lang="en-GB" sz="1100" b="1" dirty="0">
                <a:solidFill>
                  <a:srgbClr val="000000"/>
                </a:solidFill>
                <a:latin typeface="Arial" charset="0"/>
                <a:ea typeface="msgothic" charset="0"/>
                <a:cs typeface="msgothic" charset="0"/>
              </a:rPr>
              <a:t> Cancer Inst 2008;100:457-458</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 Oxford University Press 2008.</a:t>
            </a:r>
          </a:p>
        </p:txBody>
      </p:sp>
      <p:sp>
        <p:nvSpPr>
          <p:cNvPr id="7" name="Rectangle 6"/>
          <p:cNvSpPr/>
          <p:nvPr/>
        </p:nvSpPr>
        <p:spPr>
          <a:xfrm>
            <a:off x="6143636" y="1928802"/>
            <a:ext cx="1857388" cy="8572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Isosceles Triangle 8"/>
          <p:cNvSpPr/>
          <p:nvPr/>
        </p:nvSpPr>
        <p:spPr>
          <a:xfrm>
            <a:off x="5357818" y="2571744"/>
            <a:ext cx="3286148" cy="1928826"/>
          </a:xfrm>
          <a:prstGeom prst="triangle">
            <a:avLst>
              <a:gd name="adj" fmla="val 492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val 9"/>
          <p:cNvSpPr/>
          <p:nvPr/>
        </p:nvSpPr>
        <p:spPr>
          <a:xfrm>
            <a:off x="5572132" y="4429132"/>
            <a:ext cx="2357454" cy="1285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Oval 11"/>
          <p:cNvSpPr/>
          <p:nvPr/>
        </p:nvSpPr>
        <p:spPr>
          <a:xfrm>
            <a:off x="1285852" y="4500570"/>
            <a:ext cx="2357454" cy="1285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p:cNvSpPr txBox="1"/>
          <p:nvPr/>
        </p:nvSpPr>
        <p:spPr>
          <a:xfrm>
            <a:off x="2571736" y="2000240"/>
            <a:ext cx="857256" cy="646331"/>
          </a:xfrm>
          <a:prstGeom prst="rect">
            <a:avLst/>
          </a:prstGeom>
          <a:noFill/>
        </p:spPr>
        <p:txBody>
          <a:bodyPr wrap="square" rtlCol="0">
            <a:spAutoFit/>
          </a:bodyPr>
          <a:lstStyle/>
          <a:p>
            <a:r>
              <a:rPr lang="hr-HR" sz="3600" dirty="0" smtClean="0"/>
              <a:t>???</a:t>
            </a:r>
            <a:endParaRPr lang="hr-HR" sz="3600" dirty="0"/>
          </a:p>
        </p:txBody>
      </p:sp>
      <p:sp>
        <p:nvSpPr>
          <p:cNvPr id="15" name="Rectangle 14"/>
          <p:cNvSpPr/>
          <p:nvPr/>
        </p:nvSpPr>
        <p:spPr>
          <a:xfrm>
            <a:off x="3714744" y="5572140"/>
            <a:ext cx="200026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Elipsa 1"/>
          <p:cNvSpPr/>
          <p:nvPr/>
        </p:nvSpPr>
        <p:spPr>
          <a:xfrm>
            <a:off x="1392480" y="1928802"/>
            <a:ext cx="1307311" cy="11401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282" y="1000108"/>
            <a:ext cx="8572560" cy="5357850"/>
          </a:xfrm>
          <a:prstGeom prst="rect">
            <a:avLst/>
          </a:prstGeom>
          <a:noFill/>
          <a:ln w="9525">
            <a:noFill/>
            <a:miter lim="800000"/>
            <a:headEnd/>
            <a:tailEnd/>
          </a:ln>
          <a:effectLst/>
        </p:spPr>
      </p:pic>
      <p:sp>
        <p:nvSpPr>
          <p:cNvPr id="4" name="Rectangle 3"/>
          <p:cNvSpPr/>
          <p:nvPr/>
        </p:nvSpPr>
        <p:spPr>
          <a:xfrm>
            <a:off x="714348" y="357166"/>
            <a:ext cx="7429552" cy="400110"/>
          </a:xfrm>
          <a:prstGeom prst="rect">
            <a:avLst/>
          </a:prstGeom>
        </p:spPr>
        <p:txBody>
          <a:bodyPr wrap="square">
            <a:spAutoFit/>
          </a:bodyPr>
          <a:lstStyle/>
          <a:p>
            <a:r>
              <a:rPr lang="pl-PL" sz="2000" b="1" dirty="0" smtClean="0">
                <a:solidFill>
                  <a:schemeClr val="tx2"/>
                </a:solidFill>
              </a:rPr>
              <a:t>STOPE INCIDENCIJE RAKA U HRVATSKOJ PREMA SPOLU, 1968 – 2011.</a:t>
            </a:r>
            <a:endParaRPr lang="hr-HR" sz="2000"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rmAutofit fontScale="90000"/>
          </a:bodyPr>
          <a:lstStyle/>
          <a:p>
            <a:r>
              <a:rPr lang="hr-HR" sz="3600" dirty="0" smtClean="0">
                <a:solidFill>
                  <a:schemeClr val="tx2"/>
                </a:solidFill>
                <a:latin typeface="+mn-lt"/>
              </a:rPr>
              <a:t>Najčešća sijela raka u žena prema dobi -2011</a:t>
            </a:r>
            <a:r>
              <a:rPr lang="hr-HR" sz="3600" dirty="0" smtClean="0">
                <a:latin typeface="+mn-lt"/>
              </a:rPr>
              <a:t>.</a:t>
            </a:r>
            <a:endParaRPr lang="hr-HR" sz="3600" dirty="0">
              <a:latin typeface="+mn-lt"/>
            </a:endParaRPr>
          </a:p>
        </p:txBody>
      </p:sp>
      <p:graphicFrame>
        <p:nvGraphicFramePr>
          <p:cNvPr id="4" name="Content Placeholder 3"/>
          <p:cNvGraphicFramePr>
            <a:graphicFrameLocks noGrp="1"/>
          </p:cNvGraphicFramePr>
          <p:nvPr>
            <p:ph sz="quarter" idx="1"/>
          </p:nvPr>
        </p:nvGraphicFramePr>
        <p:xfrm>
          <a:off x="142844" y="1252999"/>
          <a:ext cx="3929091" cy="5391330"/>
        </p:xfrm>
        <a:graphic>
          <a:graphicData uri="http://schemas.openxmlformats.org/drawingml/2006/table">
            <a:tbl>
              <a:tblPr firstRow="1" bandRow="1">
                <a:tableStyleId>{5C22544A-7EE6-4342-B048-85BDC9FD1C3A}</a:tableStyleId>
              </a:tblPr>
              <a:tblGrid>
                <a:gridCol w="928461"/>
                <a:gridCol w="3000630"/>
              </a:tblGrid>
              <a:tr h="401610">
                <a:tc>
                  <a:txBody>
                    <a:bodyPr/>
                    <a:lstStyle/>
                    <a:p>
                      <a:r>
                        <a:rPr lang="hr-HR" sz="1900" dirty="0" smtClean="0"/>
                        <a:t>Godine </a:t>
                      </a:r>
                      <a:endParaRPr lang="hr-HR" sz="1900" dirty="0"/>
                    </a:p>
                  </a:txBody>
                  <a:tcPr/>
                </a:tc>
                <a:tc>
                  <a:txBody>
                    <a:bodyPr/>
                    <a:lstStyle/>
                    <a:p>
                      <a:r>
                        <a:rPr lang="hr-HR" sz="1900" dirty="0" smtClean="0"/>
                        <a:t>Zloćudna bolest</a:t>
                      </a:r>
                      <a:endParaRPr lang="hr-HR" sz="1900" dirty="0"/>
                    </a:p>
                  </a:txBody>
                  <a:tcPr/>
                </a:tc>
              </a:tr>
              <a:tr h="664626">
                <a:tc>
                  <a:txBody>
                    <a:bodyPr/>
                    <a:lstStyle/>
                    <a:p>
                      <a:r>
                        <a:rPr lang="hr-HR" sz="1900" dirty="0" smtClean="0"/>
                        <a:t>0-9</a:t>
                      </a:r>
                      <a:endParaRPr lang="hr-HR" sz="1900" dirty="0"/>
                    </a:p>
                  </a:txBody>
                  <a:tcPr/>
                </a:tc>
                <a:tc>
                  <a:txBody>
                    <a:bodyPr/>
                    <a:lstStyle/>
                    <a:p>
                      <a:r>
                        <a:rPr lang="hr-HR" sz="2000" dirty="0" smtClean="0"/>
                        <a:t>mozak, bubreg i </a:t>
                      </a:r>
                      <a:r>
                        <a:rPr lang="hr-HR" sz="2000" dirty="0" err="1" smtClean="0">
                          <a:solidFill>
                            <a:srgbClr val="FF0000"/>
                          </a:solidFill>
                        </a:rPr>
                        <a:t>limfatična</a:t>
                      </a:r>
                      <a:r>
                        <a:rPr lang="hr-HR" sz="2000" dirty="0" smtClean="0">
                          <a:solidFill>
                            <a:srgbClr val="FF0000"/>
                          </a:solidFill>
                        </a:rPr>
                        <a:t> leukemija</a:t>
                      </a:r>
                      <a:endParaRPr lang="hr-HR" sz="1900" dirty="0">
                        <a:solidFill>
                          <a:srgbClr val="FF0000"/>
                        </a:solidFill>
                      </a:endParaRPr>
                    </a:p>
                  </a:txBody>
                  <a:tcPr/>
                </a:tc>
              </a:tr>
              <a:tr h="635730">
                <a:tc>
                  <a:txBody>
                    <a:bodyPr/>
                    <a:lstStyle/>
                    <a:p>
                      <a:r>
                        <a:rPr lang="hr-HR" sz="1900" dirty="0" smtClean="0"/>
                        <a:t>10-19</a:t>
                      </a:r>
                      <a:endParaRPr lang="hr-HR" sz="1900" dirty="0"/>
                    </a:p>
                  </a:txBody>
                  <a:tcPr/>
                </a:tc>
                <a:tc>
                  <a:txBody>
                    <a:bodyPr/>
                    <a:lstStyle/>
                    <a:p>
                      <a:r>
                        <a:rPr lang="hr-HR" sz="1900" dirty="0" smtClean="0">
                          <a:solidFill>
                            <a:srgbClr val="FF0000"/>
                          </a:solidFill>
                        </a:rPr>
                        <a:t>Hodgkinova</a:t>
                      </a:r>
                      <a:r>
                        <a:rPr lang="hr-HR" sz="1900" baseline="0" dirty="0" smtClean="0">
                          <a:solidFill>
                            <a:srgbClr val="FF0000"/>
                          </a:solidFill>
                        </a:rPr>
                        <a:t> bolest</a:t>
                      </a:r>
                      <a:r>
                        <a:rPr lang="hr-HR" sz="1900" baseline="0" dirty="0" smtClean="0"/>
                        <a:t>, štitnjača, mozak</a:t>
                      </a:r>
                      <a:endParaRPr lang="hr-HR" sz="1900" dirty="0"/>
                    </a:p>
                  </a:txBody>
                  <a:tcPr/>
                </a:tc>
              </a:tr>
              <a:tr h="635730">
                <a:tc>
                  <a:txBody>
                    <a:bodyPr/>
                    <a:lstStyle/>
                    <a:p>
                      <a:r>
                        <a:rPr lang="hr-HR" sz="1900" dirty="0" smtClean="0"/>
                        <a:t>20-29</a:t>
                      </a:r>
                      <a:endParaRPr lang="hr-HR" sz="1900" dirty="0"/>
                    </a:p>
                  </a:txBody>
                  <a:tcPr/>
                </a:tc>
                <a:tc>
                  <a:txBody>
                    <a:bodyPr/>
                    <a:lstStyle/>
                    <a:p>
                      <a:r>
                        <a:rPr lang="hr-HR" sz="1900" dirty="0" smtClean="0"/>
                        <a:t>Štitnjača, </a:t>
                      </a:r>
                      <a:r>
                        <a:rPr lang="hr-HR" sz="1900" baseline="0" dirty="0" smtClean="0">
                          <a:solidFill>
                            <a:srgbClr val="FF0000"/>
                          </a:solidFill>
                        </a:rPr>
                        <a:t>Hodgkinova bolest</a:t>
                      </a:r>
                      <a:r>
                        <a:rPr lang="hr-HR" sz="1900" dirty="0" smtClean="0"/>
                        <a:t>,</a:t>
                      </a:r>
                      <a:r>
                        <a:rPr lang="hr-HR" sz="1900" baseline="0" dirty="0" smtClean="0"/>
                        <a:t> jajnik</a:t>
                      </a:r>
                      <a:endParaRPr lang="hr-HR" sz="1900" dirty="0"/>
                    </a:p>
                  </a:txBody>
                  <a:tcPr/>
                </a:tc>
              </a:tr>
              <a:tr h="401610">
                <a:tc>
                  <a:txBody>
                    <a:bodyPr/>
                    <a:lstStyle/>
                    <a:p>
                      <a:r>
                        <a:rPr lang="hr-HR" sz="1900" dirty="0" smtClean="0"/>
                        <a:t>30-39</a:t>
                      </a:r>
                      <a:endParaRPr lang="hr-HR" sz="1900" dirty="0"/>
                    </a:p>
                  </a:txBody>
                  <a:tcPr/>
                </a:tc>
                <a:tc>
                  <a:txBody>
                    <a:bodyPr/>
                    <a:lstStyle/>
                    <a:p>
                      <a:r>
                        <a:rPr lang="hr-HR" sz="1900" baseline="0" dirty="0" smtClean="0">
                          <a:solidFill>
                            <a:srgbClr val="FF0000"/>
                          </a:solidFill>
                        </a:rPr>
                        <a:t>Dojka</a:t>
                      </a:r>
                      <a:r>
                        <a:rPr lang="hr-HR" sz="1900" dirty="0" smtClean="0"/>
                        <a:t>, cerviks, štitnjača</a:t>
                      </a:r>
                      <a:endParaRPr lang="hr-HR" sz="1900" dirty="0"/>
                    </a:p>
                  </a:txBody>
                  <a:tcPr/>
                </a:tc>
              </a:tr>
              <a:tr h="401610">
                <a:tc>
                  <a:txBody>
                    <a:bodyPr/>
                    <a:lstStyle/>
                    <a:p>
                      <a:r>
                        <a:rPr lang="hr-HR" sz="1900" dirty="0" smtClean="0"/>
                        <a:t>40-49</a:t>
                      </a:r>
                      <a:endParaRPr lang="hr-HR" sz="1900" dirty="0"/>
                    </a:p>
                  </a:txBody>
                  <a:tcPr/>
                </a:tc>
                <a:tc>
                  <a:txBody>
                    <a:bodyPr/>
                    <a:lstStyle/>
                    <a:p>
                      <a:r>
                        <a:rPr lang="hr-HR" sz="1900" dirty="0" smtClean="0">
                          <a:solidFill>
                            <a:srgbClr val="FF0000"/>
                          </a:solidFill>
                        </a:rPr>
                        <a:t>Dojka,</a:t>
                      </a:r>
                      <a:r>
                        <a:rPr lang="hr-HR" sz="1900" dirty="0" smtClean="0"/>
                        <a:t> cerviks, štitnjača</a:t>
                      </a:r>
                      <a:endParaRPr lang="hr-HR" sz="1900" dirty="0"/>
                    </a:p>
                  </a:txBody>
                  <a:tcPr/>
                </a:tc>
              </a:tr>
              <a:tr h="635730">
                <a:tc>
                  <a:txBody>
                    <a:bodyPr/>
                    <a:lstStyle/>
                    <a:p>
                      <a:r>
                        <a:rPr lang="hr-HR" sz="1900" dirty="0" smtClean="0"/>
                        <a:t>50-59</a:t>
                      </a:r>
                      <a:endParaRPr lang="hr-HR" sz="1900" dirty="0"/>
                    </a:p>
                  </a:txBody>
                  <a:tcPr/>
                </a:tc>
                <a:tc>
                  <a:txBody>
                    <a:bodyPr/>
                    <a:lstStyle/>
                    <a:p>
                      <a:r>
                        <a:rPr lang="hr-HR" sz="1900" dirty="0" smtClean="0">
                          <a:solidFill>
                            <a:srgbClr val="FF0000"/>
                          </a:solidFill>
                        </a:rPr>
                        <a:t>Dojka</a:t>
                      </a:r>
                      <a:r>
                        <a:rPr lang="hr-HR" sz="1900" dirty="0" smtClean="0"/>
                        <a:t>, korpus</a:t>
                      </a:r>
                      <a:r>
                        <a:rPr lang="hr-HR" sz="1900" baseline="0" dirty="0" smtClean="0"/>
                        <a:t> uterusa, traheja, bronh i pluća</a:t>
                      </a:r>
                      <a:endParaRPr lang="hr-HR" sz="1900" dirty="0"/>
                    </a:p>
                  </a:txBody>
                  <a:tcPr/>
                </a:tc>
              </a:tr>
              <a:tr h="401610">
                <a:tc>
                  <a:txBody>
                    <a:bodyPr/>
                    <a:lstStyle/>
                    <a:p>
                      <a:r>
                        <a:rPr lang="hr-HR" sz="1900" dirty="0" smtClean="0"/>
                        <a:t>60-69</a:t>
                      </a:r>
                      <a:endParaRPr lang="hr-HR" sz="1900" dirty="0"/>
                    </a:p>
                  </a:txBody>
                  <a:tcPr/>
                </a:tc>
                <a:tc>
                  <a:txBody>
                    <a:bodyPr/>
                    <a:lstStyle/>
                    <a:p>
                      <a:r>
                        <a:rPr lang="hr-HR" sz="1900" dirty="0" smtClean="0">
                          <a:solidFill>
                            <a:srgbClr val="FF0000"/>
                          </a:solidFill>
                        </a:rPr>
                        <a:t>Dojka</a:t>
                      </a:r>
                      <a:r>
                        <a:rPr lang="hr-HR" sz="1900" dirty="0" smtClean="0"/>
                        <a:t>, korpus uterusa, kolon</a:t>
                      </a:r>
                      <a:endParaRPr lang="hr-HR" sz="1900" dirty="0"/>
                    </a:p>
                  </a:txBody>
                  <a:tcPr/>
                </a:tc>
              </a:tr>
              <a:tr h="401610">
                <a:tc>
                  <a:txBody>
                    <a:bodyPr/>
                    <a:lstStyle/>
                    <a:p>
                      <a:r>
                        <a:rPr lang="hr-HR" sz="1900" dirty="0" smtClean="0"/>
                        <a:t>70-79</a:t>
                      </a:r>
                      <a:endParaRPr lang="hr-HR" sz="1900" dirty="0"/>
                    </a:p>
                  </a:txBody>
                  <a:tcPr/>
                </a:tc>
                <a:tc>
                  <a:txBody>
                    <a:bodyPr/>
                    <a:lstStyle/>
                    <a:p>
                      <a:r>
                        <a:rPr lang="hr-HR" sz="1900" dirty="0" smtClean="0">
                          <a:solidFill>
                            <a:srgbClr val="FF0000"/>
                          </a:solidFill>
                        </a:rPr>
                        <a:t>Dojka</a:t>
                      </a:r>
                      <a:r>
                        <a:rPr lang="hr-HR" sz="1900" dirty="0" smtClean="0"/>
                        <a:t>, kolon, korpus uterusa</a:t>
                      </a:r>
                      <a:endParaRPr lang="hr-HR" sz="1900" dirty="0"/>
                    </a:p>
                  </a:txBody>
                  <a:tcPr/>
                </a:tc>
              </a:tr>
              <a:tr h="635730">
                <a:tc>
                  <a:txBody>
                    <a:bodyPr/>
                    <a:lstStyle/>
                    <a:p>
                      <a:r>
                        <a:rPr lang="hr-HR" sz="1900" dirty="0" smtClean="0"/>
                        <a:t>80</a:t>
                      </a:r>
                      <a:r>
                        <a:rPr lang="hr-HR" sz="1900" baseline="0" dirty="0" smtClean="0"/>
                        <a:t> i više</a:t>
                      </a:r>
                      <a:endParaRPr lang="hr-HR" sz="1900" dirty="0"/>
                    </a:p>
                  </a:txBody>
                  <a:tcPr/>
                </a:tc>
                <a:tc>
                  <a:txBody>
                    <a:bodyPr/>
                    <a:lstStyle/>
                    <a:p>
                      <a:r>
                        <a:rPr lang="hr-HR" sz="1900" dirty="0" smtClean="0">
                          <a:solidFill>
                            <a:srgbClr val="FF0000"/>
                          </a:solidFill>
                        </a:rPr>
                        <a:t>Dojka</a:t>
                      </a:r>
                      <a:r>
                        <a:rPr lang="hr-HR" sz="1900" dirty="0" smtClean="0"/>
                        <a:t>, kolon, traheja, bronh i pluća</a:t>
                      </a:r>
                      <a:endParaRPr lang="hr-HR" sz="1900" dirty="0"/>
                    </a:p>
                  </a:txBody>
                  <a:tcPr/>
                </a:tc>
              </a:tr>
            </a:tbl>
          </a:graphicData>
        </a:graphic>
      </p:graphicFrame>
      <p:sp>
        <p:nvSpPr>
          <p:cNvPr id="5" name="Title 1"/>
          <p:cNvSpPr txBox="1">
            <a:spLocks/>
          </p:cNvSpPr>
          <p:nvPr/>
        </p:nvSpPr>
        <p:spPr>
          <a:xfrm>
            <a:off x="4572000" y="6072206"/>
            <a:ext cx="4429156" cy="633435"/>
          </a:xfrm>
          <a:prstGeom prst="rect">
            <a:avLst/>
          </a:prstGeom>
        </p:spPr>
        <p:txBody>
          <a:bodyPr vert="horz"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hr-HR" sz="2000" b="0" i="0" u="none" strike="noStrike" kern="1200" cap="none" spc="0" normalizeH="0" baseline="0" noProof="0" dirty="0" smtClean="0">
                <a:ln>
                  <a:noFill/>
                </a:ln>
                <a:solidFill>
                  <a:schemeClr val="tx2"/>
                </a:solidFill>
                <a:effectLst/>
                <a:uLnTx/>
                <a:uFillTx/>
                <a:latin typeface="+mj-lt"/>
                <a:ea typeface="+mj-ea"/>
                <a:cs typeface="+mj-cs"/>
              </a:rPr>
              <a:t>Hrvatski zavod za javno zdravstvo, Registar za rak, 2011., Bilten 2013. </a:t>
            </a:r>
            <a:endParaRPr kumimoji="0" lang="hr-HR" sz="20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2"/>
          <p:cNvPicPr>
            <a:picLocks noChangeAspect="1" noChangeArrowheads="1"/>
          </p:cNvPicPr>
          <p:nvPr/>
        </p:nvPicPr>
        <p:blipFill>
          <a:blip r:embed="rId2"/>
          <a:srcRect/>
          <a:stretch>
            <a:fillRect/>
          </a:stretch>
        </p:blipFill>
        <p:spPr bwMode="auto">
          <a:xfrm>
            <a:off x="4214810" y="1285860"/>
            <a:ext cx="4714908"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86" y="1124744"/>
            <a:ext cx="7560840" cy="433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utnik 1"/>
          <p:cNvSpPr/>
          <p:nvPr/>
        </p:nvSpPr>
        <p:spPr>
          <a:xfrm>
            <a:off x="4067944" y="5772165"/>
            <a:ext cx="4572000" cy="830997"/>
          </a:xfrm>
          <a:prstGeom prst="rect">
            <a:avLst/>
          </a:prstGeom>
        </p:spPr>
        <p:txBody>
          <a:bodyPr>
            <a:spAutoFit/>
          </a:bodyPr>
          <a:lstStyle/>
          <a:p>
            <a:r>
              <a:rPr lang="en-US" sz="1200" dirty="0"/>
              <a:t>Figure 1. </a:t>
            </a:r>
            <a:r>
              <a:rPr lang="en-US" sz="1200" dirty="0" err="1"/>
              <a:t>Joinpoint</a:t>
            </a:r>
            <a:r>
              <a:rPr lang="en-US" sz="1200" dirty="0"/>
              <a:t> analysis of incidence and mortality of breast cancer</a:t>
            </a:r>
          </a:p>
          <a:p>
            <a:r>
              <a:rPr lang="en-US" sz="1200" dirty="0"/>
              <a:t>in Croatia, 1988-2008. Rhomb – incidence; triangle – mortality; ASR (W) </a:t>
            </a:r>
            <a:r>
              <a:rPr lang="en-US" sz="1200" dirty="0" smtClean="0"/>
              <a:t>–age-standardized </a:t>
            </a:r>
            <a:r>
              <a:rPr lang="en-US" sz="1200" dirty="0"/>
              <a:t>rate per 100 000 (using world standard population</a:t>
            </a:r>
            <a:r>
              <a:rPr lang="en-US" sz="1200" dirty="0" smtClean="0"/>
              <a:t>).</a:t>
            </a:r>
            <a:r>
              <a:rPr lang="hr-HR" sz="1200" dirty="0" smtClean="0"/>
              <a:t> Hrvatski registar za rak, 2008.</a:t>
            </a:r>
            <a:endParaRPr lang="hr-HR" sz="1200" dirty="0"/>
          </a:p>
        </p:txBody>
      </p:sp>
      <p:sp>
        <p:nvSpPr>
          <p:cNvPr id="3" name="TekstniOkvir 2"/>
          <p:cNvSpPr txBox="1"/>
          <p:nvPr/>
        </p:nvSpPr>
        <p:spPr>
          <a:xfrm>
            <a:off x="1403648" y="332656"/>
            <a:ext cx="6624736" cy="400110"/>
          </a:xfrm>
          <a:prstGeom prst="rect">
            <a:avLst/>
          </a:prstGeom>
          <a:noFill/>
        </p:spPr>
        <p:txBody>
          <a:bodyPr wrap="square" rtlCol="0">
            <a:spAutoFit/>
          </a:bodyPr>
          <a:lstStyle/>
          <a:p>
            <a:r>
              <a:rPr lang="hr-HR" sz="2000" dirty="0" err="1" smtClean="0"/>
              <a:t>Breast</a:t>
            </a:r>
            <a:r>
              <a:rPr lang="hr-HR" sz="2000" dirty="0" smtClean="0"/>
              <a:t> </a:t>
            </a:r>
            <a:r>
              <a:rPr lang="hr-HR" sz="2000" dirty="0" err="1" smtClean="0"/>
              <a:t>cancer</a:t>
            </a:r>
            <a:r>
              <a:rPr lang="hr-HR" sz="2000" dirty="0" smtClean="0"/>
              <a:t> </a:t>
            </a:r>
            <a:r>
              <a:rPr lang="hr-HR" sz="2000" dirty="0" err="1" smtClean="0"/>
              <a:t>incidence</a:t>
            </a:r>
            <a:r>
              <a:rPr lang="hr-HR" sz="2000" dirty="0" smtClean="0"/>
              <a:t>/</a:t>
            </a:r>
            <a:r>
              <a:rPr lang="hr-HR" sz="2000" dirty="0" err="1" smtClean="0"/>
              <a:t>mortality</a:t>
            </a:r>
            <a:r>
              <a:rPr lang="hr-HR" sz="2000" dirty="0" smtClean="0"/>
              <a:t>  1988-2008. </a:t>
            </a:r>
            <a:r>
              <a:rPr lang="hr-HR" sz="2000" dirty="0" err="1" smtClean="0"/>
              <a:t>in</a:t>
            </a:r>
            <a:r>
              <a:rPr lang="hr-HR" sz="2000" dirty="0" smtClean="0"/>
              <a:t> Croatia</a:t>
            </a:r>
            <a:endParaRPr lang="hr-HR" sz="2000" dirty="0"/>
          </a:p>
        </p:txBody>
      </p:sp>
      <p:sp>
        <p:nvSpPr>
          <p:cNvPr id="5" name="TekstniOkvir 4"/>
          <p:cNvSpPr txBox="1"/>
          <p:nvPr/>
        </p:nvSpPr>
        <p:spPr>
          <a:xfrm>
            <a:off x="1403648" y="2718228"/>
            <a:ext cx="792088" cy="369332"/>
          </a:xfrm>
          <a:prstGeom prst="rect">
            <a:avLst/>
          </a:prstGeom>
          <a:solidFill>
            <a:srgbClr val="FFFF00"/>
          </a:solidFill>
        </p:spPr>
        <p:txBody>
          <a:bodyPr wrap="square" rtlCol="0">
            <a:spAutoFit/>
          </a:bodyPr>
          <a:lstStyle/>
          <a:p>
            <a:r>
              <a:rPr lang="hr-HR" dirty="0" smtClean="0"/>
              <a:t>1220</a:t>
            </a:r>
            <a:endParaRPr lang="hr-HR" dirty="0"/>
          </a:p>
        </p:txBody>
      </p:sp>
      <p:sp>
        <p:nvSpPr>
          <p:cNvPr id="6" name="TekstniOkvir 5"/>
          <p:cNvSpPr txBox="1"/>
          <p:nvPr/>
        </p:nvSpPr>
        <p:spPr>
          <a:xfrm>
            <a:off x="7416316" y="1497450"/>
            <a:ext cx="792088" cy="369332"/>
          </a:xfrm>
          <a:prstGeom prst="rect">
            <a:avLst/>
          </a:prstGeom>
          <a:solidFill>
            <a:srgbClr val="FF0000"/>
          </a:solidFill>
        </p:spPr>
        <p:txBody>
          <a:bodyPr wrap="square" rtlCol="0">
            <a:spAutoFit/>
          </a:bodyPr>
          <a:lstStyle/>
          <a:p>
            <a:r>
              <a:rPr lang="hr-HR" dirty="0" smtClean="0"/>
              <a:t>2472</a:t>
            </a:r>
            <a:endParaRPr lang="hr-HR" dirty="0"/>
          </a:p>
        </p:txBody>
      </p:sp>
      <p:sp>
        <p:nvSpPr>
          <p:cNvPr id="8" name="TekstniOkvir 7"/>
          <p:cNvSpPr txBox="1"/>
          <p:nvPr/>
        </p:nvSpPr>
        <p:spPr>
          <a:xfrm>
            <a:off x="1475656" y="3717032"/>
            <a:ext cx="720080" cy="369332"/>
          </a:xfrm>
          <a:prstGeom prst="rect">
            <a:avLst/>
          </a:prstGeom>
          <a:solidFill>
            <a:srgbClr val="FFFF00"/>
          </a:solidFill>
        </p:spPr>
        <p:txBody>
          <a:bodyPr wrap="square" rtlCol="0">
            <a:spAutoFit/>
          </a:bodyPr>
          <a:lstStyle/>
          <a:p>
            <a:r>
              <a:rPr lang="hr-HR" dirty="0" smtClean="0"/>
              <a:t>670</a:t>
            </a:r>
            <a:endParaRPr lang="hr-HR" dirty="0"/>
          </a:p>
        </p:txBody>
      </p:sp>
      <p:sp>
        <p:nvSpPr>
          <p:cNvPr id="9" name="TekstniOkvir 8"/>
          <p:cNvSpPr txBox="1"/>
          <p:nvPr/>
        </p:nvSpPr>
        <p:spPr>
          <a:xfrm>
            <a:off x="7416316" y="3717032"/>
            <a:ext cx="612068" cy="369332"/>
          </a:xfrm>
          <a:prstGeom prst="rect">
            <a:avLst/>
          </a:prstGeom>
          <a:solidFill>
            <a:srgbClr val="FF0000"/>
          </a:solidFill>
        </p:spPr>
        <p:txBody>
          <a:bodyPr wrap="square" rtlCol="0">
            <a:spAutoFit/>
          </a:bodyPr>
          <a:lstStyle/>
          <a:p>
            <a:r>
              <a:rPr lang="hr-HR" dirty="0" smtClean="0"/>
              <a:t>902</a:t>
            </a:r>
            <a:endParaRPr lang="hr-HR" dirty="0"/>
          </a:p>
        </p:txBody>
      </p:sp>
      <p:sp>
        <p:nvSpPr>
          <p:cNvPr id="10" name="TekstniOkvir 9"/>
          <p:cNvSpPr txBox="1"/>
          <p:nvPr/>
        </p:nvSpPr>
        <p:spPr>
          <a:xfrm>
            <a:off x="7267541" y="2825950"/>
            <a:ext cx="1728192" cy="523220"/>
          </a:xfrm>
          <a:prstGeom prst="rect">
            <a:avLst/>
          </a:prstGeom>
          <a:solidFill>
            <a:srgbClr val="92D050"/>
          </a:solidFill>
        </p:spPr>
        <p:txBody>
          <a:bodyPr wrap="square" rtlCol="0">
            <a:spAutoFit/>
          </a:bodyPr>
          <a:lstStyle/>
          <a:p>
            <a:r>
              <a:rPr lang="hr-HR" sz="1400" dirty="0" smtClean="0"/>
              <a:t>25% </a:t>
            </a:r>
            <a:r>
              <a:rPr lang="hr-HR" sz="1400" dirty="0" err="1" smtClean="0"/>
              <a:t>premenopauza</a:t>
            </a:r>
            <a:endParaRPr lang="hr-HR" sz="1400" dirty="0" smtClean="0"/>
          </a:p>
          <a:p>
            <a:r>
              <a:rPr lang="hr-HR" sz="1400" dirty="0" smtClean="0"/>
              <a:t>15-20% reprodukcija</a:t>
            </a:r>
            <a:endParaRPr lang="hr-HR" sz="1400" dirty="0"/>
          </a:p>
        </p:txBody>
      </p:sp>
      <p:sp>
        <p:nvSpPr>
          <p:cNvPr id="4" name="Strelica udesno 3"/>
          <p:cNvSpPr/>
          <p:nvPr/>
        </p:nvSpPr>
        <p:spPr>
          <a:xfrm>
            <a:off x="6444208" y="2902894"/>
            <a:ext cx="720080" cy="389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29970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TotalTime>
  <Words>1895</Words>
  <Application>Microsoft Office PowerPoint</Application>
  <PresentationFormat>Prikaz na zaslonu (4:3)</PresentationFormat>
  <Paragraphs>360</Paragraphs>
  <Slides>38</Slides>
  <Notes>6</Notes>
  <HiddenSlides>0</HiddenSlides>
  <MMClips>0</MMClips>
  <ScaleCrop>false</ScaleCrop>
  <HeadingPairs>
    <vt:vector size="4" baseType="variant">
      <vt:variant>
        <vt:lpstr>Tema</vt:lpstr>
      </vt:variant>
      <vt:variant>
        <vt:i4>2</vt:i4>
      </vt:variant>
      <vt:variant>
        <vt:lpstr>Naslovi slajdova</vt:lpstr>
      </vt:variant>
      <vt:variant>
        <vt:i4>38</vt:i4>
      </vt:variant>
    </vt:vector>
  </HeadingPairs>
  <TitlesOfParts>
    <vt:vector size="40" baseType="lpstr">
      <vt:lpstr>Tema sustava Office</vt:lpstr>
      <vt:lpstr>1_Tema sustava Office</vt:lpstr>
      <vt:lpstr>  Onkofertilitetni postupci </vt:lpstr>
      <vt:lpstr>PowerPointova prezentacija</vt:lpstr>
      <vt:lpstr>PowerPointova prezentacija</vt:lpstr>
      <vt:lpstr>Savjetovanje – očuvanje plodnosti</vt:lpstr>
      <vt:lpstr>PowerPointova prezentacija</vt:lpstr>
      <vt:lpstr>PowerPointova prezentacija</vt:lpstr>
      <vt:lpstr>PowerPointova prezentacija</vt:lpstr>
      <vt:lpstr>Najčešća sijela raka u žena prema dobi -2011.</vt:lpstr>
      <vt:lpstr>PowerPointova prezentacija</vt:lpstr>
      <vt:lpstr>PowerPointova prezentacija</vt:lpstr>
      <vt:lpstr>PowerPointova prezentacija</vt:lpstr>
      <vt:lpstr>PowerPointova prezentacija</vt:lpstr>
      <vt:lpstr>Čimbenici rizika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Očuvanje plodnosti - žene</vt:lpstr>
      <vt:lpstr>PowerPointova prezentacija</vt:lpstr>
      <vt:lpstr> Metode očuvanja plodnosti </vt:lpstr>
      <vt:lpstr>Kriopohrana zametka</vt:lpstr>
      <vt:lpstr>PowerPointova prezentacija</vt:lpstr>
      <vt:lpstr>PowerPointova prezentacija</vt:lpstr>
      <vt:lpstr>PowerPointova prezentacija</vt:lpstr>
      <vt:lpstr>Krioprezervacija oocita – od 1986.</vt:lpstr>
      <vt:lpstr>Prednosti i nedostaci</vt:lpstr>
      <vt:lpstr>Cobo A. Clin Transl Oncol 2008</vt:lpstr>
      <vt:lpstr>PowerPointova prezentacija</vt:lpstr>
      <vt:lpstr>PowerPointova prezentacija</vt:lpstr>
      <vt:lpstr>PowerPointova prezentacija</vt:lpstr>
      <vt:lpstr>Agonisti GnRH – mehanizam djelovanja</vt:lpstr>
      <vt:lpstr>Učinkovitost i sigurnost ag GnRH</vt:lpstr>
      <vt:lpstr>Transpozicija jajnika</vt:lpstr>
      <vt:lpstr>PowerPointova prezentacija</vt:lpstr>
      <vt:lpstr>Ključne točke…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Onkofertilitet</dc:title>
  <dc:creator>Korisnik</dc:creator>
  <cp:lastModifiedBy>Korisnik</cp:lastModifiedBy>
  <cp:revision>186</cp:revision>
  <dcterms:created xsi:type="dcterms:W3CDTF">2012-04-20T18:25:27Z</dcterms:created>
  <dcterms:modified xsi:type="dcterms:W3CDTF">2013-09-04T20:11:52Z</dcterms:modified>
</cp:coreProperties>
</file>